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8"/>
  </p:notesMasterIdLst>
  <p:sldIdLst>
    <p:sldId id="256" r:id="rId2"/>
    <p:sldId id="287" r:id="rId3"/>
    <p:sldId id="266" r:id="rId4"/>
    <p:sldId id="286" r:id="rId5"/>
    <p:sldId id="267" r:id="rId6"/>
    <p:sldId id="257" r:id="rId7"/>
    <p:sldId id="282" r:id="rId8"/>
    <p:sldId id="268" r:id="rId9"/>
    <p:sldId id="269" r:id="rId10"/>
    <p:sldId id="270" r:id="rId11"/>
    <p:sldId id="258" r:id="rId12"/>
    <p:sldId id="271" r:id="rId13"/>
    <p:sldId id="272" r:id="rId14"/>
    <p:sldId id="259" r:id="rId15"/>
    <p:sldId id="273" r:id="rId16"/>
    <p:sldId id="274" r:id="rId17"/>
    <p:sldId id="276" r:id="rId18"/>
    <p:sldId id="278" r:id="rId19"/>
    <p:sldId id="279" r:id="rId20"/>
    <p:sldId id="280" r:id="rId21"/>
    <p:sldId id="283" r:id="rId22"/>
    <p:sldId id="281" r:id="rId23"/>
    <p:sldId id="284" r:id="rId24"/>
    <p:sldId id="260" r:id="rId25"/>
    <p:sldId id="285" r:id="rId26"/>
    <p:sldId id="261" r:id="rId27"/>
    <p:sldId id="263" r:id="rId28"/>
    <p:sldId id="289" r:id="rId29"/>
    <p:sldId id="290" r:id="rId30"/>
    <p:sldId id="291" r:id="rId31"/>
    <p:sldId id="288" r:id="rId32"/>
    <p:sldId id="292" r:id="rId33"/>
    <p:sldId id="265" r:id="rId34"/>
    <p:sldId id="293" r:id="rId35"/>
    <p:sldId id="264" r:id="rId36"/>
    <p:sldId id="294" r:id="rId37"/>
  </p:sldIdLst>
  <p:sldSz cx="14630400" cy="8229600"/>
  <p:notesSz cx="8229600" cy="14630400"/>
  <p:embeddedFontLst>
    <p:embeddedFont>
      <p:font typeface="Inter" panose="020B06040202020202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1629\Desktop\UGP\Results%20and%20Observat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91629\Desktop\UGP\Results%20and%20Observation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91629\Desktop\UGP\Results%20and%20Observation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91629\Desktop\UGP\Results%20and%20Observation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91629\Desktop\UGP\Results%20and%20Observation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t>Accuracy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Accuracy!$A$4</c:f>
              <c:strCache>
                <c:ptCount val="1"/>
                <c:pt idx="0">
                  <c:v>Using only x</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Accuracy!$B$3:$G$3</c:f>
              <c:strCache>
                <c:ptCount val="6"/>
                <c:pt idx="0">
                  <c:v>GCN</c:v>
                </c:pt>
                <c:pt idx="1">
                  <c:v>GCN_Imb</c:v>
                </c:pt>
                <c:pt idx="2">
                  <c:v>GAT_Imb</c:v>
                </c:pt>
                <c:pt idx="3">
                  <c:v>Transformers_Imb</c:v>
                </c:pt>
                <c:pt idx="4">
                  <c:v>SAGEconv_Imb</c:v>
                </c:pt>
                <c:pt idx="5">
                  <c:v>ResGatedConv_Imb</c:v>
                </c:pt>
              </c:strCache>
            </c:strRef>
          </c:cat>
          <c:val>
            <c:numRef>
              <c:f>Accuracy!$B$4:$G$4</c:f>
              <c:numCache>
                <c:formatCode>General</c:formatCode>
                <c:ptCount val="6"/>
                <c:pt idx="0">
                  <c:v>0.90539999999999998</c:v>
                </c:pt>
                <c:pt idx="1">
                  <c:v>0.79390000000000005</c:v>
                </c:pt>
                <c:pt idx="2">
                  <c:v>0.88180000000000003</c:v>
                </c:pt>
                <c:pt idx="3">
                  <c:v>0.91220000000000001</c:v>
                </c:pt>
                <c:pt idx="4">
                  <c:v>9.4600000000000004E-2</c:v>
                </c:pt>
                <c:pt idx="5">
                  <c:v>0.90539999999999998</c:v>
                </c:pt>
              </c:numCache>
            </c:numRef>
          </c:val>
          <c:smooth val="0"/>
          <c:extLst>
            <c:ext xmlns:c16="http://schemas.microsoft.com/office/drawing/2014/chart" uri="{C3380CC4-5D6E-409C-BE32-E72D297353CC}">
              <c16:uniqueId val="{00000000-61AD-4388-BB2B-05AD16D79ED1}"/>
            </c:ext>
          </c:extLst>
        </c:ser>
        <c:ser>
          <c:idx val="1"/>
          <c:order val="1"/>
          <c:tx>
            <c:strRef>
              <c:f>Accuracy!$A$5</c:f>
              <c:strCache>
                <c:ptCount val="1"/>
                <c:pt idx="0">
                  <c:v>Using Node2vec only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Accuracy!$B$3:$G$3</c:f>
              <c:strCache>
                <c:ptCount val="6"/>
                <c:pt idx="0">
                  <c:v>GCN</c:v>
                </c:pt>
                <c:pt idx="1">
                  <c:v>GCN_Imb</c:v>
                </c:pt>
                <c:pt idx="2">
                  <c:v>GAT_Imb</c:v>
                </c:pt>
                <c:pt idx="3">
                  <c:v>Transformers_Imb</c:v>
                </c:pt>
                <c:pt idx="4">
                  <c:v>SAGEconv_Imb</c:v>
                </c:pt>
                <c:pt idx="5">
                  <c:v>ResGatedConv_Imb</c:v>
                </c:pt>
              </c:strCache>
            </c:strRef>
          </c:cat>
          <c:val>
            <c:numRef>
              <c:f>Accuracy!$B$5:$G$5</c:f>
              <c:numCache>
                <c:formatCode>General</c:formatCode>
                <c:ptCount val="6"/>
                <c:pt idx="0">
                  <c:v>0.90539999999999998</c:v>
                </c:pt>
                <c:pt idx="1">
                  <c:v>0.55410000000000004</c:v>
                </c:pt>
                <c:pt idx="2">
                  <c:v>0.61150000000000004</c:v>
                </c:pt>
                <c:pt idx="3">
                  <c:v>0.90539999999999998</c:v>
                </c:pt>
                <c:pt idx="4">
                  <c:v>0.71619999999999995</c:v>
                </c:pt>
                <c:pt idx="5">
                  <c:v>0.90539999999999998</c:v>
                </c:pt>
              </c:numCache>
            </c:numRef>
          </c:val>
          <c:smooth val="0"/>
          <c:extLst>
            <c:ext xmlns:c16="http://schemas.microsoft.com/office/drawing/2014/chart" uri="{C3380CC4-5D6E-409C-BE32-E72D297353CC}">
              <c16:uniqueId val="{00000001-61AD-4388-BB2B-05AD16D79ED1}"/>
            </c:ext>
          </c:extLst>
        </c:ser>
        <c:ser>
          <c:idx val="2"/>
          <c:order val="2"/>
          <c:tx>
            <c:strRef>
              <c:f>Accuracy!$A$6</c:f>
              <c:strCache>
                <c:ptCount val="1"/>
                <c:pt idx="0">
                  <c:v>Using Graph2Vec only</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Accuracy!$B$3:$G$3</c:f>
              <c:strCache>
                <c:ptCount val="6"/>
                <c:pt idx="0">
                  <c:v>GCN</c:v>
                </c:pt>
                <c:pt idx="1">
                  <c:v>GCN_Imb</c:v>
                </c:pt>
                <c:pt idx="2">
                  <c:v>GAT_Imb</c:v>
                </c:pt>
                <c:pt idx="3">
                  <c:v>Transformers_Imb</c:v>
                </c:pt>
                <c:pt idx="4">
                  <c:v>SAGEconv_Imb</c:v>
                </c:pt>
                <c:pt idx="5">
                  <c:v>ResGatedConv_Imb</c:v>
                </c:pt>
              </c:strCache>
            </c:strRef>
          </c:cat>
          <c:val>
            <c:numRef>
              <c:f>Accuracy!$B$6:$G$6</c:f>
              <c:numCache>
                <c:formatCode>General</c:formatCode>
                <c:ptCount val="6"/>
                <c:pt idx="0">
                  <c:v>0.90539999999999998</c:v>
                </c:pt>
                <c:pt idx="1">
                  <c:v>0.91220000000000001</c:v>
                </c:pt>
                <c:pt idx="2">
                  <c:v>0.90539999999999998</c:v>
                </c:pt>
                <c:pt idx="3">
                  <c:v>0.90539999999999998</c:v>
                </c:pt>
                <c:pt idx="4">
                  <c:v>0.91220000000000001</c:v>
                </c:pt>
                <c:pt idx="5">
                  <c:v>0.90539999999999998</c:v>
                </c:pt>
              </c:numCache>
            </c:numRef>
          </c:val>
          <c:smooth val="0"/>
          <c:extLst>
            <c:ext xmlns:c16="http://schemas.microsoft.com/office/drawing/2014/chart" uri="{C3380CC4-5D6E-409C-BE32-E72D297353CC}">
              <c16:uniqueId val="{00000002-61AD-4388-BB2B-05AD16D79ED1}"/>
            </c:ext>
          </c:extLst>
        </c:ser>
        <c:ser>
          <c:idx val="3"/>
          <c:order val="3"/>
          <c:tx>
            <c:strRef>
              <c:f>Accuracy!$A$7</c:f>
              <c:strCache>
                <c:ptCount val="1"/>
                <c:pt idx="0">
                  <c:v>Using (x + Node2Vec)</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Accuracy!$B$3:$G$3</c:f>
              <c:strCache>
                <c:ptCount val="6"/>
                <c:pt idx="0">
                  <c:v>GCN</c:v>
                </c:pt>
                <c:pt idx="1">
                  <c:v>GCN_Imb</c:v>
                </c:pt>
                <c:pt idx="2">
                  <c:v>GAT_Imb</c:v>
                </c:pt>
                <c:pt idx="3">
                  <c:v>Transformers_Imb</c:v>
                </c:pt>
                <c:pt idx="4">
                  <c:v>SAGEconv_Imb</c:v>
                </c:pt>
                <c:pt idx="5">
                  <c:v>ResGatedConv_Imb</c:v>
                </c:pt>
              </c:strCache>
            </c:strRef>
          </c:cat>
          <c:val>
            <c:numRef>
              <c:f>Accuracy!$B$7:$G$7</c:f>
              <c:numCache>
                <c:formatCode>General</c:formatCode>
                <c:ptCount val="6"/>
                <c:pt idx="0">
                  <c:v>0.90539999999999998</c:v>
                </c:pt>
                <c:pt idx="1">
                  <c:v>0.70950000000000002</c:v>
                </c:pt>
                <c:pt idx="2">
                  <c:v>0.71619999999999995</c:v>
                </c:pt>
                <c:pt idx="3">
                  <c:v>0.78220000000000001</c:v>
                </c:pt>
                <c:pt idx="4">
                  <c:v>0.75</c:v>
                </c:pt>
                <c:pt idx="5">
                  <c:v>0.68579999999999997</c:v>
                </c:pt>
              </c:numCache>
            </c:numRef>
          </c:val>
          <c:smooth val="0"/>
          <c:extLst>
            <c:ext xmlns:c16="http://schemas.microsoft.com/office/drawing/2014/chart" uri="{C3380CC4-5D6E-409C-BE32-E72D297353CC}">
              <c16:uniqueId val="{00000003-61AD-4388-BB2B-05AD16D79ED1}"/>
            </c:ext>
          </c:extLst>
        </c:ser>
        <c:ser>
          <c:idx val="4"/>
          <c:order val="4"/>
          <c:tx>
            <c:strRef>
              <c:f>Accuracy!$A$8</c:f>
              <c:strCache>
                <c:ptCount val="1"/>
                <c:pt idx="0">
                  <c:v>Using (x + Graph2Vec)</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Accuracy!$B$3:$G$3</c:f>
              <c:strCache>
                <c:ptCount val="6"/>
                <c:pt idx="0">
                  <c:v>GCN</c:v>
                </c:pt>
                <c:pt idx="1">
                  <c:v>GCN_Imb</c:v>
                </c:pt>
                <c:pt idx="2">
                  <c:v>GAT_Imb</c:v>
                </c:pt>
                <c:pt idx="3">
                  <c:v>Transformers_Imb</c:v>
                </c:pt>
                <c:pt idx="4">
                  <c:v>SAGEconv_Imb</c:v>
                </c:pt>
                <c:pt idx="5">
                  <c:v>ResGatedConv_Imb</c:v>
                </c:pt>
              </c:strCache>
            </c:strRef>
          </c:cat>
          <c:val>
            <c:numRef>
              <c:f>Accuracy!$B$8:$G$8</c:f>
              <c:numCache>
                <c:formatCode>General</c:formatCode>
                <c:ptCount val="6"/>
                <c:pt idx="0">
                  <c:v>0.90539999999999998</c:v>
                </c:pt>
                <c:pt idx="1">
                  <c:v>0.91220000000000001</c:v>
                </c:pt>
                <c:pt idx="2">
                  <c:v>0.89529999999999998</c:v>
                </c:pt>
                <c:pt idx="3">
                  <c:v>0.90539999999999998</c:v>
                </c:pt>
                <c:pt idx="4">
                  <c:v>0.91220000000000001</c:v>
                </c:pt>
                <c:pt idx="5">
                  <c:v>0.90539999999999998</c:v>
                </c:pt>
              </c:numCache>
            </c:numRef>
          </c:val>
          <c:smooth val="0"/>
          <c:extLst>
            <c:ext xmlns:c16="http://schemas.microsoft.com/office/drawing/2014/chart" uri="{C3380CC4-5D6E-409C-BE32-E72D297353CC}">
              <c16:uniqueId val="{00000004-61AD-4388-BB2B-05AD16D79ED1}"/>
            </c:ext>
          </c:extLst>
        </c:ser>
        <c:ser>
          <c:idx val="5"/>
          <c:order val="5"/>
          <c:tx>
            <c:strRef>
              <c:f>Accuracy!$A$9</c:f>
              <c:strCache>
                <c:ptCount val="1"/>
                <c:pt idx="0">
                  <c:v>Using (Node2Vec + Graph2Vec)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Accuracy!$B$3:$G$3</c:f>
              <c:strCache>
                <c:ptCount val="6"/>
                <c:pt idx="0">
                  <c:v>GCN</c:v>
                </c:pt>
                <c:pt idx="1">
                  <c:v>GCN_Imb</c:v>
                </c:pt>
                <c:pt idx="2">
                  <c:v>GAT_Imb</c:v>
                </c:pt>
                <c:pt idx="3">
                  <c:v>Transformers_Imb</c:v>
                </c:pt>
                <c:pt idx="4">
                  <c:v>SAGEconv_Imb</c:v>
                </c:pt>
                <c:pt idx="5">
                  <c:v>ResGatedConv_Imb</c:v>
                </c:pt>
              </c:strCache>
            </c:strRef>
          </c:cat>
          <c:val>
            <c:numRef>
              <c:f>Accuracy!$B$9:$G$9</c:f>
              <c:numCache>
                <c:formatCode>General</c:formatCode>
                <c:ptCount val="6"/>
                <c:pt idx="0">
                  <c:v>0.90539999999999998</c:v>
                </c:pt>
                <c:pt idx="1">
                  <c:v>0.72640000000000005</c:v>
                </c:pt>
                <c:pt idx="2">
                  <c:v>0.61150000000000004</c:v>
                </c:pt>
                <c:pt idx="3">
                  <c:v>0.67230000000000001</c:v>
                </c:pt>
                <c:pt idx="4">
                  <c:v>0.64859999999999995</c:v>
                </c:pt>
                <c:pt idx="5">
                  <c:v>0.79390000000000005</c:v>
                </c:pt>
              </c:numCache>
            </c:numRef>
          </c:val>
          <c:smooth val="0"/>
          <c:extLst>
            <c:ext xmlns:c16="http://schemas.microsoft.com/office/drawing/2014/chart" uri="{C3380CC4-5D6E-409C-BE32-E72D297353CC}">
              <c16:uniqueId val="{00000005-61AD-4388-BB2B-05AD16D79ED1}"/>
            </c:ext>
          </c:extLst>
        </c:ser>
        <c:ser>
          <c:idx val="6"/>
          <c:order val="6"/>
          <c:tx>
            <c:strRef>
              <c:f>Accuracy!$A$10</c:f>
              <c:strCache>
                <c:ptCount val="1"/>
                <c:pt idx="0">
                  <c:v>Using (x + Node2Vec + Graph2Vec)</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Accuracy!$B$3:$G$3</c:f>
              <c:strCache>
                <c:ptCount val="6"/>
                <c:pt idx="0">
                  <c:v>GCN</c:v>
                </c:pt>
                <c:pt idx="1">
                  <c:v>GCN_Imb</c:v>
                </c:pt>
                <c:pt idx="2">
                  <c:v>GAT_Imb</c:v>
                </c:pt>
                <c:pt idx="3">
                  <c:v>Transformers_Imb</c:v>
                </c:pt>
                <c:pt idx="4">
                  <c:v>SAGEconv_Imb</c:v>
                </c:pt>
                <c:pt idx="5">
                  <c:v>ResGatedConv_Imb</c:v>
                </c:pt>
              </c:strCache>
            </c:strRef>
          </c:cat>
          <c:val>
            <c:numRef>
              <c:f>Accuracy!$B$10:$G$10</c:f>
              <c:numCache>
                <c:formatCode>General</c:formatCode>
                <c:ptCount val="6"/>
                <c:pt idx="0">
                  <c:v>0.90539999999999998</c:v>
                </c:pt>
                <c:pt idx="1">
                  <c:v>0.47970000000000002</c:v>
                </c:pt>
                <c:pt idx="2">
                  <c:v>0.73309999999999997</c:v>
                </c:pt>
                <c:pt idx="3">
                  <c:v>0.57769999999999999</c:v>
                </c:pt>
                <c:pt idx="4">
                  <c:v>0.71960000000000002</c:v>
                </c:pt>
                <c:pt idx="5">
                  <c:v>0.77029999999999998</c:v>
                </c:pt>
              </c:numCache>
            </c:numRef>
          </c:val>
          <c:smooth val="0"/>
          <c:extLst>
            <c:ext xmlns:c16="http://schemas.microsoft.com/office/drawing/2014/chart" uri="{C3380CC4-5D6E-409C-BE32-E72D297353CC}">
              <c16:uniqueId val="{00000006-61AD-4388-BB2B-05AD16D79ED1}"/>
            </c:ext>
          </c:extLst>
        </c:ser>
        <c:dLbls>
          <c:showLegendKey val="0"/>
          <c:showVal val="0"/>
          <c:showCatName val="0"/>
          <c:showSerName val="0"/>
          <c:showPercent val="0"/>
          <c:showBubbleSize val="0"/>
        </c:dLbls>
        <c:marker val="1"/>
        <c:smooth val="0"/>
        <c:axId val="1336672480"/>
        <c:axId val="1336665760"/>
      </c:lineChart>
      <c:catAx>
        <c:axId val="1336672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6665760"/>
        <c:crosses val="autoZero"/>
        <c:auto val="1"/>
        <c:lblAlgn val="ctr"/>
        <c:lblOffset val="100"/>
        <c:noMultiLvlLbl val="0"/>
      </c:catAx>
      <c:valAx>
        <c:axId val="133666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6672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t>Precision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Precision!$A$4</c:f>
              <c:strCache>
                <c:ptCount val="1"/>
                <c:pt idx="0">
                  <c:v>Using only x</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Precision!$B$3:$G$3</c:f>
              <c:strCache>
                <c:ptCount val="6"/>
                <c:pt idx="0">
                  <c:v>GCN</c:v>
                </c:pt>
                <c:pt idx="1">
                  <c:v>GCN_Imb</c:v>
                </c:pt>
                <c:pt idx="2">
                  <c:v>GAT_Imb</c:v>
                </c:pt>
                <c:pt idx="3">
                  <c:v>Transformers_Imb</c:v>
                </c:pt>
                <c:pt idx="4">
                  <c:v>SAGEconv_Imb</c:v>
                </c:pt>
                <c:pt idx="5">
                  <c:v>ResGatedConv_Imb</c:v>
                </c:pt>
              </c:strCache>
            </c:strRef>
          </c:cat>
          <c:val>
            <c:numRef>
              <c:f>Precision!$B$4:$G$4</c:f>
              <c:numCache>
                <c:formatCode>General</c:formatCode>
                <c:ptCount val="6"/>
                <c:pt idx="0">
                  <c:v>0</c:v>
                </c:pt>
                <c:pt idx="1">
                  <c:v>0.1333</c:v>
                </c:pt>
                <c:pt idx="2">
                  <c:v>0.18179999999999999</c:v>
                </c:pt>
                <c:pt idx="3">
                  <c:v>1</c:v>
                </c:pt>
                <c:pt idx="4">
                  <c:v>9.4600000000000004E-2</c:v>
                </c:pt>
                <c:pt idx="5">
                  <c:v>0</c:v>
                </c:pt>
              </c:numCache>
            </c:numRef>
          </c:val>
          <c:smooth val="0"/>
          <c:extLst>
            <c:ext xmlns:c16="http://schemas.microsoft.com/office/drawing/2014/chart" uri="{C3380CC4-5D6E-409C-BE32-E72D297353CC}">
              <c16:uniqueId val="{00000000-9124-4C77-A4C2-3A22138A8FC7}"/>
            </c:ext>
          </c:extLst>
        </c:ser>
        <c:ser>
          <c:idx val="1"/>
          <c:order val="1"/>
          <c:tx>
            <c:strRef>
              <c:f>Precision!$A$5</c:f>
              <c:strCache>
                <c:ptCount val="1"/>
                <c:pt idx="0">
                  <c:v>Using Node2vec only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Precision!$B$3:$G$3</c:f>
              <c:strCache>
                <c:ptCount val="6"/>
                <c:pt idx="0">
                  <c:v>GCN</c:v>
                </c:pt>
                <c:pt idx="1">
                  <c:v>GCN_Imb</c:v>
                </c:pt>
                <c:pt idx="2">
                  <c:v>GAT_Imb</c:v>
                </c:pt>
                <c:pt idx="3">
                  <c:v>Transformers_Imb</c:v>
                </c:pt>
                <c:pt idx="4">
                  <c:v>SAGEconv_Imb</c:v>
                </c:pt>
                <c:pt idx="5">
                  <c:v>ResGatedConv_Imb</c:v>
                </c:pt>
              </c:strCache>
            </c:strRef>
          </c:cat>
          <c:val>
            <c:numRef>
              <c:f>Precision!$B$5:$G$5</c:f>
              <c:numCache>
                <c:formatCode>General</c:formatCode>
                <c:ptCount val="6"/>
                <c:pt idx="0">
                  <c:v>0</c:v>
                </c:pt>
                <c:pt idx="1">
                  <c:v>0.1</c:v>
                </c:pt>
                <c:pt idx="2">
                  <c:v>0.115</c:v>
                </c:pt>
                <c:pt idx="3">
                  <c:v>0</c:v>
                </c:pt>
                <c:pt idx="4">
                  <c:v>0.13159999999999999</c:v>
                </c:pt>
                <c:pt idx="5">
                  <c:v>0</c:v>
                </c:pt>
              </c:numCache>
            </c:numRef>
          </c:val>
          <c:smooth val="0"/>
          <c:extLst>
            <c:ext xmlns:c16="http://schemas.microsoft.com/office/drawing/2014/chart" uri="{C3380CC4-5D6E-409C-BE32-E72D297353CC}">
              <c16:uniqueId val="{00000001-9124-4C77-A4C2-3A22138A8FC7}"/>
            </c:ext>
          </c:extLst>
        </c:ser>
        <c:ser>
          <c:idx val="2"/>
          <c:order val="2"/>
          <c:tx>
            <c:strRef>
              <c:f>Precision!$A$6</c:f>
              <c:strCache>
                <c:ptCount val="1"/>
                <c:pt idx="0">
                  <c:v>Using Graph2Vec only</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Precision!$B$3:$G$3</c:f>
              <c:strCache>
                <c:ptCount val="6"/>
                <c:pt idx="0">
                  <c:v>GCN</c:v>
                </c:pt>
                <c:pt idx="1">
                  <c:v>GCN_Imb</c:v>
                </c:pt>
                <c:pt idx="2">
                  <c:v>GAT_Imb</c:v>
                </c:pt>
                <c:pt idx="3">
                  <c:v>Transformers_Imb</c:v>
                </c:pt>
                <c:pt idx="4">
                  <c:v>SAGEconv_Imb</c:v>
                </c:pt>
                <c:pt idx="5">
                  <c:v>ResGatedConv_Imb</c:v>
                </c:pt>
              </c:strCache>
            </c:strRef>
          </c:cat>
          <c:val>
            <c:numRef>
              <c:f>Precision!$B$6:$G$6</c:f>
              <c:numCache>
                <c:formatCode>General</c:formatCode>
                <c:ptCount val="6"/>
                <c:pt idx="0">
                  <c:v>0</c:v>
                </c:pt>
                <c:pt idx="1">
                  <c:v>1</c:v>
                </c:pt>
                <c:pt idx="2">
                  <c:v>0</c:v>
                </c:pt>
                <c:pt idx="3">
                  <c:v>0</c:v>
                </c:pt>
                <c:pt idx="4">
                  <c:v>1</c:v>
                </c:pt>
                <c:pt idx="5">
                  <c:v>0</c:v>
                </c:pt>
              </c:numCache>
            </c:numRef>
          </c:val>
          <c:smooth val="0"/>
          <c:extLst>
            <c:ext xmlns:c16="http://schemas.microsoft.com/office/drawing/2014/chart" uri="{C3380CC4-5D6E-409C-BE32-E72D297353CC}">
              <c16:uniqueId val="{00000002-9124-4C77-A4C2-3A22138A8FC7}"/>
            </c:ext>
          </c:extLst>
        </c:ser>
        <c:ser>
          <c:idx val="3"/>
          <c:order val="3"/>
          <c:tx>
            <c:strRef>
              <c:f>Precision!$A$7</c:f>
              <c:strCache>
                <c:ptCount val="1"/>
                <c:pt idx="0">
                  <c:v>Using (x + Node2Vec)</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Precision!$B$3:$G$3</c:f>
              <c:strCache>
                <c:ptCount val="6"/>
                <c:pt idx="0">
                  <c:v>GCN</c:v>
                </c:pt>
                <c:pt idx="1">
                  <c:v>GCN_Imb</c:v>
                </c:pt>
                <c:pt idx="2">
                  <c:v>GAT_Imb</c:v>
                </c:pt>
                <c:pt idx="3">
                  <c:v>Transformers_Imb</c:v>
                </c:pt>
                <c:pt idx="4">
                  <c:v>SAGEconv_Imb</c:v>
                </c:pt>
                <c:pt idx="5">
                  <c:v>ResGatedConv_Imb</c:v>
                </c:pt>
              </c:strCache>
            </c:strRef>
          </c:cat>
          <c:val>
            <c:numRef>
              <c:f>Precision!$B$7:$G$7</c:f>
              <c:numCache>
                <c:formatCode>General</c:formatCode>
                <c:ptCount val="6"/>
                <c:pt idx="0">
                  <c:v>0</c:v>
                </c:pt>
                <c:pt idx="1">
                  <c:v>0.17050000000000001</c:v>
                </c:pt>
                <c:pt idx="2">
                  <c:v>0.1216</c:v>
                </c:pt>
                <c:pt idx="3">
                  <c:v>0.16980000000000001</c:v>
                </c:pt>
                <c:pt idx="4">
                  <c:v>0.129</c:v>
                </c:pt>
                <c:pt idx="5">
                  <c:v>0.12640000000000001</c:v>
                </c:pt>
              </c:numCache>
            </c:numRef>
          </c:val>
          <c:smooth val="0"/>
          <c:extLst>
            <c:ext xmlns:c16="http://schemas.microsoft.com/office/drawing/2014/chart" uri="{C3380CC4-5D6E-409C-BE32-E72D297353CC}">
              <c16:uniqueId val="{00000003-9124-4C77-A4C2-3A22138A8FC7}"/>
            </c:ext>
          </c:extLst>
        </c:ser>
        <c:ser>
          <c:idx val="4"/>
          <c:order val="4"/>
          <c:tx>
            <c:strRef>
              <c:f>Precision!$A$8</c:f>
              <c:strCache>
                <c:ptCount val="1"/>
                <c:pt idx="0">
                  <c:v>Using (x + Graph2Vec)</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Precision!$B$3:$G$3</c:f>
              <c:strCache>
                <c:ptCount val="6"/>
                <c:pt idx="0">
                  <c:v>GCN</c:v>
                </c:pt>
                <c:pt idx="1">
                  <c:v>GCN_Imb</c:v>
                </c:pt>
                <c:pt idx="2">
                  <c:v>GAT_Imb</c:v>
                </c:pt>
                <c:pt idx="3">
                  <c:v>Transformers_Imb</c:v>
                </c:pt>
                <c:pt idx="4">
                  <c:v>SAGEconv_Imb</c:v>
                </c:pt>
                <c:pt idx="5">
                  <c:v>ResGatedConv_Imb</c:v>
                </c:pt>
              </c:strCache>
            </c:strRef>
          </c:cat>
          <c:val>
            <c:numRef>
              <c:f>Precision!$B$8:$G$8</c:f>
              <c:numCache>
                <c:formatCode>General</c:formatCode>
                <c:ptCount val="6"/>
                <c:pt idx="0">
                  <c:v>0</c:v>
                </c:pt>
                <c:pt idx="1">
                  <c:v>1</c:v>
                </c:pt>
                <c:pt idx="2">
                  <c:v>0.36359999999999998</c:v>
                </c:pt>
                <c:pt idx="3">
                  <c:v>0.5</c:v>
                </c:pt>
                <c:pt idx="4">
                  <c:v>1</c:v>
                </c:pt>
                <c:pt idx="5">
                  <c:v>0</c:v>
                </c:pt>
              </c:numCache>
            </c:numRef>
          </c:val>
          <c:smooth val="0"/>
          <c:extLst>
            <c:ext xmlns:c16="http://schemas.microsoft.com/office/drawing/2014/chart" uri="{C3380CC4-5D6E-409C-BE32-E72D297353CC}">
              <c16:uniqueId val="{00000004-9124-4C77-A4C2-3A22138A8FC7}"/>
            </c:ext>
          </c:extLst>
        </c:ser>
        <c:ser>
          <c:idx val="5"/>
          <c:order val="5"/>
          <c:tx>
            <c:strRef>
              <c:f>Precision!$A$9</c:f>
              <c:strCache>
                <c:ptCount val="1"/>
                <c:pt idx="0">
                  <c:v>Using (Node2Vec + Graph2Vec)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Precision!$B$3:$G$3</c:f>
              <c:strCache>
                <c:ptCount val="6"/>
                <c:pt idx="0">
                  <c:v>GCN</c:v>
                </c:pt>
                <c:pt idx="1">
                  <c:v>GCN_Imb</c:v>
                </c:pt>
                <c:pt idx="2">
                  <c:v>GAT_Imb</c:v>
                </c:pt>
                <c:pt idx="3">
                  <c:v>Transformers_Imb</c:v>
                </c:pt>
                <c:pt idx="4">
                  <c:v>SAGEconv_Imb</c:v>
                </c:pt>
                <c:pt idx="5">
                  <c:v>ResGatedConv_Imb</c:v>
                </c:pt>
              </c:strCache>
            </c:strRef>
          </c:cat>
          <c:val>
            <c:numRef>
              <c:f>Precision!$B$9:$G$9</c:f>
              <c:numCache>
                <c:formatCode>General</c:formatCode>
                <c:ptCount val="6"/>
                <c:pt idx="0">
                  <c:v>0</c:v>
                </c:pt>
                <c:pt idx="1">
                  <c:v>0.1268</c:v>
                </c:pt>
                <c:pt idx="2">
                  <c:v>0.1217</c:v>
                </c:pt>
                <c:pt idx="3">
                  <c:v>6.3299999999999995E-2</c:v>
                </c:pt>
                <c:pt idx="4">
                  <c:v>0.11219999999999999</c:v>
                </c:pt>
                <c:pt idx="5">
                  <c:v>0.1333</c:v>
                </c:pt>
              </c:numCache>
            </c:numRef>
          </c:val>
          <c:smooth val="0"/>
          <c:extLst>
            <c:ext xmlns:c16="http://schemas.microsoft.com/office/drawing/2014/chart" uri="{C3380CC4-5D6E-409C-BE32-E72D297353CC}">
              <c16:uniqueId val="{00000005-9124-4C77-A4C2-3A22138A8FC7}"/>
            </c:ext>
          </c:extLst>
        </c:ser>
        <c:ser>
          <c:idx val="6"/>
          <c:order val="6"/>
          <c:tx>
            <c:strRef>
              <c:f>Precision!$A$10</c:f>
              <c:strCache>
                <c:ptCount val="1"/>
                <c:pt idx="0">
                  <c:v>Using (x + Node2Vec + Graph2Vec)</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Precision!$B$3:$G$3</c:f>
              <c:strCache>
                <c:ptCount val="6"/>
                <c:pt idx="0">
                  <c:v>GCN</c:v>
                </c:pt>
                <c:pt idx="1">
                  <c:v>GCN_Imb</c:v>
                </c:pt>
                <c:pt idx="2">
                  <c:v>GAT_Imb</c:v>
                </c:pt>
                <c:pt idx="3">
                  <c:v>Transformers_Imb</c:v>
                </c:pt>
                <c:pt idx="4">
                  <c:v>SAGEconv_Imb</c:v>
                </c:pt>
                <c:pt idx="5">
                  <c:v>ResGatedConv_Imb</c:v>
                </c:pt>
              </c:strCache>
            </c:strRef>
          </c:cat>
          <c:val>
            <c:numRef>
              <c:f>Precision!$B$10:$G$10</c:f>
              <c:numCache>
                <c:formatCode>General</c:formatCode>
                <c:ptCount val="6"/>
                <c:pt idx="0">
                  <c:v>0</c:v>
                </c:pt>
                <c:pt idx="1">
                  <c:v>0.12939999999999999</c:v>
                </c:pt>
                <c:pt idx="2">
                  <c:v>0.1077</c:v>
                </c:pt>
                <c:pt idx="3">
                  <c:v>0.124</c:v>
                </c:pt>
                <c:pt idx="4">
                  <c:v>0.1333</c:v>
                </c:pt>
                <c:pt idx="5">
                  <c:v>0.1429</c:v>
                </c:pt>
              </c:numCache>
            </c:numRef>
          </c:val>
          <c:smooth val="0"/>
          <c:extLst>
            <c:ext xmlns:c16="http://schemas.microsoft.com/office/drawing/2014/chart" uri="{C3380CC4-5D6E-409C-BE32-E72D297353CC}">
              <c16:uniqueId val="{00000006-9124-4C77-A4C2-3A22138A8FC7}"/>
            </c:ext>
          </c:extLst>
        </c:ser>
        <c:dLbls>
          <c:showLegendKey val="0"/>
          <c:showVal val="0"/>
          <c:showCatName val="0"/>
          <c:showSerName val="0"/>
          <c:showPercent val="0"/>
          <c:showBubbleSize val="0"/>
        </c:dLbls>
        <c:marker val="1"/>
        <c:smooth val="0"/>
        <c:axId val="1342927888"/>
        <c:axId val="1342919728"/>
      </c:lineChart>
      <c:catAx>
        <c:axId val="1342927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2919728"/>
        <c:crosses val="autoZero"/>
        <c:auto val="1"/>
        <c:lblAlgn val="ctr"/>
        <c:lblOffset val="100"/>
        <c:noMultiLvlLbl val="0"/>
      </c:catAx>
      <c:valAx>
        <c:axId val="1342919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292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t>Recall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Recall!$A$4</c:f>
              <c:strCache>
                <c:ptCount val="1"/>
                <c:pt idx="0">
                  <c:v>Using only x</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Recall!$B$3:$H$3</c:f>
              <c:strCache>
                <c:ptCount val="6"/>
                <c:pt idx="0">
                  <c:v>GCN</c:v>
                </c:pt>
                <c:pt idx="1">
                  <c:v>GCN_Imb</c:v>
                </c:pt>
                <c:pt idx="2">
                  <c:v>GAT_Imb</c:v>
                </c:pt>
                <c:pt idx="3">
                  <c:v>Transformers_Imb</c:v>
                </c:pt>
                <c:pt idx="4">
                  <c:v>SAGEconv_Imb</c:v>
                </c:pt>
                <c:pt idx="5">
                  <c:v>ResGatedConv_Imb</c:v>
                </c:pt>
              </c:strCache>
            </c:strRef>
          </c:cat>
          <c:val>
            <c:numRef>
              <c:f>Recall!$B$4:$H$4</c:f>
              <c:numCache>
                <c:formatCode>General</c:formatCode>
                <c:ptCount val="7"/>
                <c:pt idx="0">
                  <c:v>0</c:v>
                </c:pt>
                <c:pt idx="1">
                  <c:v>0.21429999999999999</c:v>
                </c:pt>
                <c:pt idx="2">
                  <c:v>7.1400000000000005E-2</c:v>
                </c:pt>
                <c:pt idx="3">
                  <c:v>7.1400000000000005E-2</c:v>
                </c:pt>
                <c:pt idx="4">
                  <c:v>1</c:v>
                </c:pt>
                <c:pt idx="5">
                  <c:v>0</c:v>
                </c:pt>
              </c:numCache>
            </c:numRef>
          </c:val>
          <c:smooth val="0"/>
          <c:extLst>
            <c:ext xmlns:c16="http://schemas.microsoft.com/office/drawing/2014/chart" uri="{C3380CC4-5D6E-409C-BE32-E72D297353CC}">
              <c16:uniqueId val="{00000000-1D29-4713-8612-576C9449E7BD}"/>
            </c:ext>
          </c:extLst>
        </c:ser>
        <c:ser>
          <c:idx val="1"/>
          <c:order val="1"/>
          <c:tx>
            <c:strRef>
              <c:f>Recall!$A$5</c:f>
              <c:strCache>
                <c:ptCount val="1"/>
                <c:pt idx="0">
                  <c:v>Using Node2vec only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Recall!$B$3:$H$3</c:f>
              <c:strCache>
                <c:ptCount val="6"/>
                <c:pt idx="0">
                  <c:v>GCN</c:v>
                </c:pt>
                <c:pt idx="1">
                  <c:v>GCN_Imb</c:v>
                </c:pt>
                <c:pt idx="2">
                  <c:v>GAT_Imb</c:v>
                </c:pt>
                <c:pt idx="3">
                  <c:v>Transformers_Imb</c:v>
                </c:pt>
                <c:pt idx="4">
                  <c:v>SAGEconv_Imb</c:v>
                </c:pt>
                <c:pt idx="5">
                  <c:v>ResGatedConv_Imb</c:v>
                </c:pt>
              </c:strCache>
            </c:strRef>
          </c:cat>
          <c:val>
            <c:numRef>
              <c:f>Recall!$B$5:$H$5</c:f>
              <c:numCache>
                <c:formatCode>General</c:formatCode>
                <c:ptCount val="7"/>
                <c:pt idx="0">
                  <c:v>0</c:v>
                </c:pt>
                <c:pt idx="1">
                  <c:v>0.46429999999999999</c:v>
                </c:pt>
                <c:pt idx="2">
                  <c:v>0.46429999999999999</c:v>
                </c:pt>
                <c:pt idx="3">
                  <c:v>0</c:v>
                </c:pt>
                <c:pt idx="4">
                  <c:v>0.35709999999999997</c:v>
                </c:pt>
                <c:pt idx="5">
                  <c:v>0</c:v>
                </c:pt>
              </c:numCache>
            </c:numRef>
          </c:val>
          <c:smooth val="0"/>
          <c:extLst>
            <c:ext xmlns:c16="http://schemas.microsoft.com/office/drawing/2014/chart" uri="{C3380CC4-5D6E-409C-BE32-E72D297353CC}">
              <c16:uniqueId val="{00000001-1D29-4713-8612-576C9449E7BD}"/>
            </c:ext>
          </c:extLst>
        </c:ser>
        <c:ser>
          <c:idx val="2"/>
          <c:order val="2"/>
          <c:tx>
            <c:strRef>
              <c:f>Recall!$A$6</c:f>
              <c:strCache>
                <c:ptCount val="1"/>
                <c:pt idx="0">
                  <c:v>Using Graph2Vec only</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Recall!$B$3:$H$3</c:f>
              <c:strCache>
                <c:ptCount val="6"/>
                <c:pt idx="0">
                  <c:v>GCN</c:v>
                </c:pt>
                <c:pt idx="1">
                  <c:v>GCN_Imb</c:v>
                </c:pt>
                <c:pt idx="2">
                  <c:v>GAT_Imb</c:v>
                </c:pt>
                <c:pt idx="3">
                  <c:v>Transformers_Imb</c:v>
                </c:pt>
                <c:pt idx="4">
                  <c:v>SAGEconv_Imb</c:v>
                </c:pt>
                <c:pt idx="5">
                  <c:v>ResGatedConv_Imb</c:v>
                </c:pt>
              </c:strCache>
            </c:strRef>
          </c:cat>
          <c:val>
            <c:numRef>
              <c:f>Recall!$B$6:$H$6</c:f>
              <c:numCache>
                <c:formatCode>General</c:formatCode>
                <c:ptCount val="7"/>
                <c:pt idx="0">
                  <c:v>0</c:v>
                </c:pt>
                <c:pt idx="1">
                  <c:v>7.1400000000000005E-2</c:v>
                </c:pt>
                <c:pt idx="2">
                  <c:v>0</c:v>
                </c:pt>
                <c:pt idx="3">
                  <c:v>0</c:v>
                </c:pt>
                <c:pt idx="4">
                  <c:v>7.1400000000000005E-2</c:v>
                </c:pt>
                <c:pt idx="5">
                  <c:v>0</c:v>
                </c:pt>
              </c:numCache>
            </c:numRef>
          </c:val>
          <c:smooth val="0"/>
          <c:extLst>
            <c:ext xmlns:c16="http://schemas.microsoft.com/office/drawing/2014/chart" uri="{C3380CC4-5D6E-409C-BE32-E72D297353CC}">
              <c16:uniqueId val="{00000002-1D29-4713-8612-576C9449E7BD}"/>
            </c:ext>
          </c:extLst>
        </c:ser>
        <c:ser>
          <c:idx val="3"/>
          <c:order val="3"/>
          <c:tx>
            <c:strRef>
              <c:f>Recall!$A$7</c:f>
              <c:strCache>
                <c:ptCount val="1"/>
                <c:pt idx="0">
                  <c:v>Using (x + Node2Vec)</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Recall!$B$3:$H$3</c:f>
              <c:strCache>
                <c:ptCount val="6"/>
                <c:pt idx="0">
                  <c:v>GCN</c:v>
                </c:pt>
                <c:pt idx="1">
                  <c:v>GCN_Imb</c:v>
                </c:pt>
                <c:pt idx="2">
                  <c:v>GAT_Imb</c:v>
                </c:pt>
                <c:pt idx="3">
                  <c:v>Transformers_Imb</c:v>
                </c:pt>
                <c:pt idx="4">
                  <c:v>SAGEconv_Imb</c:v>
                </c:pt>
                <c:pt idx="5">
                  <c:v>ResGatedConv_Imb</c:v>
                </c:pt>
              </c:strCache>
            </c:strRef>
          </c:cat>
          <c:val>
            <c:numRef>
              <c:f>Recall!$B$7:$H$7</c:f>
              <c:numCache>
                <c:formatCode>General</c:formatCode>
                <c:ptCount val="7"/>
                <c:pt idx="0">
                  <c:v>0</c:v>
                </c:pt>
                <c:pt idx="1">
                  <c:v>0.53569999999999995</c:v>
                </c:pt>
                <c:pt idx="2">
                  <c:v>0.32140000000000002</c:v>
                </c:pt>
                <c:pt idx="3">
                  <c:v>0.32140000000000002</c:v>
                </c:pt>
                <c:pt idx="4">
                  <c:v>0.28570000000000001</c:v>
                </c:pt>
                <c:pt idx="5">
                  <c:v>0.39290000000000003</c:v>
                </c:pt>
              </c:numCache>
            </c:numRef>
          </c:val>
          <c:smooth val="0"/>
          <c:extLst>
            <c:ext xmlns:c16="http://schemas.microsoft.com/office/drawing/2014/chart" uri="{C3380CC4-5D6E-409C-BE32-E72D297353CC}">
              <c16:uniqueId val="{00000003-1D29-4713-8612-576C9449E7BD}"/>
            </c:ext>
          </c:extLst>
        </c:ser>
        <c:ser>
          <c:idx val="4"/>
          <c:order val="4"/>
          <c:tx>
            <c:strRef>
              <c:f>Recall!$A$8</c:f>
              <c:strCache>
                <c:ptCount val="1"/>
                <c:pt idx="0">
                  <c:v>Using (x + Graph2Vec)</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Recall!$B$3:$H$3</c:f>
              <c:strCache>
                <c:ptCount val="6"/>
                <c:pt idx="0">
                  <c:v>GCN</c:v>
                </c:pt>
                <c:pt idx="1">
                  <c:v>GCN_Imb</c:v>
                </c:pt>
                <c:pt idx="2">
                  <c:v>GAT_Imb</c:v>
                </c:pt>
                <c:pt idx="3">
                  <c:v>Transformers_Imb</c:v>
                </c:pt>
                <c:pt idx="4">
                  <c:v>SAGEconv_Imb</c:v>
                </c:pt>
                <c:pt idx="5">
                  <c:v>ResGatedConv_Imb</c:v>
                </c:pt>
              </c:strCache>
            </c:strRef>
          </c:cat>
          <c:val>
            <c:numRef>
              <c:f>Recall!$B$8:$H$8</c:f>
              <c:numCache>
                <c:formatCode>General</c:formatCode>
                <c:ptCount val="7"/>
                <c:pt idx="0">
                  <c:v>0</c:v>
                </c:pt>
                <c:pt idx="1">
                  <c:v>7.1400000000000005E-2</c:v>
                </c:pt>
                <c:pt idx="2">
                  <c:v>0.1429</c:v>
                </c:pt>
                <c:pt idx="3">
                  <c:v>7.1400000000000005E-2</c:v>
                </c:pt>
                <c:pt idx="4">
                  <c:v>7.1400000000000005E-2</c:v>
                </c:pt>
                <c:pt idx="5">
                  <c:v>0</c:v>
                </c:pt>
              </c:numCache>
            </c:numRef>
          </c:val>
          <c:smooth val="0"/>
          <c:extLst>
            <c:ext xmlns:c16="http://schemas.microsoft.com/office/drawing/2014/chart" uri="{C3380CC4-5D6E-409C-BE32-E72D297353CC}">
              <c16:uniqueId val="{00000004-1D29-4713-8612-576C9449E7BD}"/>
            </c:ext>
          </c:extLst>
        </c:ser>
        <c:ser>
          <c:idx val="5"/>
          <c:order val="5"/>
          <c:tx>
            <c:strRef>
              <c:f>Recall!$A$9</c:f>
              <c:strCache>
                <c:ptCount val="1"/>
                <c:pt idx="0">
                  <c:v>Using (Node2Vec + Graph2Vec)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Recall!$B$3:$H$3</c:f>
              <c:strCache>
                <c:ptCount val="6"/>
                <c:pt idx="0">
                  <c:v>GCN</c:v>
                </c:pt>
                <c:pt idx="1">
                  <c:v>GCN_Imb</c:v>
                </c:pt>
                <c:pt idx="2">
                  <c:v>GAT_Imb</c:v>
                </c:pt>
                <c:pt idx="3">
                  <c:v>Transformers_Imb</c:v>
                </c:pt>
                <c:pt idx="4">
                  <c:v>SAGEconv_Imb</c:v>
                </c:pt>
                <c:pt idx="5">
                  <c:v>ResGatedConv_Imb</c:v>
                </c:pt>
              </c:strCache>
            </c:strRef>
          </c:cat>
          <c:val>
            <c:numRef>
              <c:f>Recall!$B$9:$H$9</c:f>
              <c:numCache>
                <c:formatCode>General</c:formatCode>
                <c:ptCount val="7"/>
                <c:pt idx="0">
                  <c:v>0</c:v>
                </c:pt>
                <c:pt idx="1">
                  <c:v>0.32140000000000002</c:v>
                </c:pt>
                <c:pt idx="2">
                  <c:v>0.5</c:v>
                </c:pt>
                <c:pt idx="3">
                  <c:v>0.17860000000000001</c:v>
                </c:pt>
                <c:pt idx="4">
                  <c:v>0.39290000000000003</c:v>
                </c:pt>
                <c:pt idx="5">
                  <c:v>0.21429999999999999</c:v>
                </c:pt>
              </c:numCache>
            </c:numRef>
          </c:val>
          <c:smooth val="0"/>
          <c:extLst>
            <c:ext xmlns:c16="http://schemas.microsoft.com/office/drawing/2014/chart" uri="{C3380CC4-5D6E-409C-BE32-E72D297353CC}">
              <c16:uniqueId val="{00000005-1D29-4713-8612-576C9449E7BD}"/>
            </c:ext>
          </c:extLst>
        </c:ser>
        <c:ser>
          <c:idx val="6"/>
          <c:order val="6"/>
          <c:tx>
            <c:strRef>
              <c:f>Recall!$A$10</c:f>
              <c:strCache>
                <c:ptCount val="1"/>
                <c:pt idx="0">
                  <c:v>Using (x + Node2Vec + Graph2Vec)</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Recall!$B$3:$H$3</c:f>
              <c:strCache>
                <c:ptCount val="6"/>
                <c:pt idx="0">
                  <c:v>GCN</c:v>
                </c:pt>
                <c:pt idx="1">
                  <c:v>GCN_Imb</c:v>
                </c:pt>
                <c:pt idx="2">
                  <c:v>GAT_Imb</c:v>
                </c:pt>
                <c:pt idx="3">
                  <c:v>Transformers_Imb</c:v>
                </c:pt>
                <c:pt idx="4">
                  <c:v>SAGEconv_Imb</c:v>
                </c:pt>
                <c:pt idx="5">
                  <c:v>ResGatedConv_Imb</c:v>
                </c:pt>
              </c:strCache>
            </c:strRef>
          </c:cat>
          <c:val>
            <c:numRef>
              <c:f>Recall!$B$10:$H$10</c:f>
              <c:numCache>
                <c:formatCode>General</c:formatCode>
                <c:ptCount val="7"/>
                <c:pt idx="0">
                  <c:v>0</c:v>
                </c:pt>
                <c:pt idx="1">
                  <c:v>0.78569999999999995</c:v>
                </c:pt>
                <c:pt idx="2">
                  <c:v>0.25</c:v>
                </c:pt>
                <c:pt idx="3">
                  <c:v>0.57140000000000002</c:v>
                </c:pt>
                <c:pt idx="4">
                  <c:v>0.35709999999999997</c:v>
                </c:pt>
                <c:pt idx="5">
                  <c:v>0.28570000000000001</c:v>
                </c:pt>
              </c:numCache>
            </c:numRef>
          </c:val>
          <c:smooth val="0"/>
          <c:extLst>
            <c:ext xmlns:c16="http://schemas.microsoft.com/office/drawing/2014/chart" uri="{C3380CC4-5D6E-409C-BE32-E72D297353CC}">
              <c16:uniqueId val="{00000006-1D29-4713-8612-576C9449E7BD}"/>
            </c:ext>
          </c:extLst>
        </c:ser>
        <c:dLbls>
          <c:showLegendKey val="0"/>
          <c:showVal val="0"/>
          <c:showCatName val="0"/>
          <c:showSerName val="0"/>
          <c:showPercent val="0"/>
          <c:showBubbleSize val="0"/>
        </c:dLbls>
        <c:marker val="1"/>
        <c:smooth val="0"/>
        <c:axId val="1385080079"/>
        <c:axId val="1385077679"/>
      </c:lineChart>
      <c:catAx>
        <c:axId val="1385080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5077679"/>
        <c:crosses val="autoZero"/>
        <c:auto val="1"/>
        <c:lblAlgn val="ctr"/>
        <c:lblOffset val="100"/>
        <c:noMultiLvlLbl val="0"/>
      </c:catAx>
      <c:valAx>
        <c:axId val="13850776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5080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t>F1-score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'F1'!$A$4</c:f>
              <c:strCache>
                <c:ptCount val="1"/>
                <c:pt idx="0">
                  <c:v>Using only x</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'F1'!$B$3:$G$3</c:f>
              <c:strCache>
                <c:ptCount val="6"/>
                <c:pt idx="0">
                  <c:v>GCN</c:v>
                </c:pt>
                <c:pt idx="1">
                  <c:v>GCN_Imb</c:v>
                </c:pt>
                <c:pt idx="2">
                  <c:v>GAT_Imb</c:v>
                </c:pt>
                <c:pt idx="3">
                  <c:v>Transformers_Imb</c:v>
                </c:pt>
                <c:pt idx="4">
                  <c:v>SAGEconv_Imb</c:v>
                </c:pt>
                <c:pt idx="5">
                  <c:v>ResGatedConv_Imb</c:v>
                </c:pt>
              </c:strCache>
            </c:strRef>
          </c:cat>
          <c:val>
            <c:numRef>
              <c:f>'F1'!$B$4:$G$4</c:f>
              <c:numCache>
                <c:formatCode>General</c:formatCode>
                <c:ptCount val="6"/>
                <c:pt idx="0">
                  <c:v>0</c:v>
                </c:pt>
                <c:pt idx="1">
                  <c:v>0.16439999999999999</c:v>
                </c:pt>
                <c:pt idx="2">
                  <c:v>0.1026</c:v>
                </c:pt>
                <c:pt idx="3">
                  <c:v>0.1333</c:v>
                </c:pt>
                <c:pt idx="4">
                  <c:v>0.17280000000000001</c:v>
                </c:pt>
                <c:pt idx="5">
                  <c:v>0</c:v>
                </c:pt>
              </c:numCache>
            </c:numRef>
          </c:val>
          <c:smooth val="0"/>
          <c:extLst>
            <c:ext xmlns:c16="http://schemas.microsoft.com/office/drawing/2014/chart" uri="{C3380CC4-5D6E-409C-BE32-E72D297353CC}">
              <c16:uniqueId val="{00000000-738D-4A64-97C9-5A102B301562}"/>
            </c:ext>
          </c:extLst>
        </c:ser>
        <c:ser>
          <c:idx val="1"/>
          <c:order val="1"/>
          <c:tx>
            <c:strRef>
              <c:f>'F1'!$A$5</c:f>
              <c:strCache>
                <c:ptCount val="1"/>
                <c:pt idx="0">
                  <c:v>Using Node2vec only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'F1'!$B$3:$G$3</c:f>
              <c:strCache>
                <c:ptCount val="6"/>
                <c:pt idx="0">
                  <c:v>GCN</c:v>
                </c:pt>
                <c:pt idx="1">
                  <c:v>GCN_Imb</c:v>
                </c:pt>
                <c:pt idx="2">
                  <c:v>GAT_Imb</c:v>
                </c:pt>
                <c:pt idx="3">
                  <c:v>Transformers_Imb</c:v>
                </c:pt>
                <c:pt idx="4">
                  <c:v>SAGEconv_Imb</c:v>
                </c:pt>
                <c:pt idx="5">
                  <c:v>ResGatedConv_Imb</c:v>
                </c:pt>
              </c:strCache>
            </c:strRef>
          </c:cat>
          <c:val>
            <c:numRef>
              <c:f>'F1'!$B$5:$G$5</c:f>
              <c:numCache>
                <c:formatCode>General</c:formatCode>
                <c:ptCount val="6"/>
                <c:pt idx="0">
                  <c:v>0</c:v>
                </c:pt>
                <c:pt idx="1">
                  <c:v>0.1646</c:v>
                </c:pt>
                <c:pt idx="2">
                  <c:v>0.18440000000000001</c:v>
                </c:pt>
                <c:pt idx="3">
                  <c:v>0</c:v>
                </c:pt>
                <c:pt idx="4">
                  <c:v>0.1923</c:v>
                </c:pt>
                <c:pt idx="5">
                  <c:v>0</c:v>
                </c:pt>
              </c:numCache>
            </c:numRef>
          </c:val>
          <c:smooth val="0"/>
          <c:extLst>
            <c:ext xmlns:c16="http://schemas.microsoft.com/office/drawing/2014/chart" uri="{C3380CC4-5D6E-409C-BE32-E72D297353CC}">
              <c16:uniqueId val="{00000001-738D-4A64-97C9-5A102B301562}"/>
            </c:ext>
          </c:extLst>
        </c:ser>
        <c:ser>
          <c:idx val="2"/>
          <c:order val="2"/>
          <c:tx>
            <c:strRef>
              <c:f>'F1'!$A$6</c:f>
              <c:strCache>
                <c:ptCount val="1"/>
                <c:pt idx="0">
                  <c:v>Using Graph2Vec only</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'F1'!$B$3:$G$3</c:f>
              <c:strCache>
                <c:ptCount val="6"/>
                <c:pt idx="0">
                  <c:v>GCN</c:v>
                </c:pt>
                <c:pt idx="1">
                  <c:v>GCN_Imb</c:v>
                </c:pt>
                <c:pt idx="2">
                  <c:v>GAT_Imb</c:v>
                </c:pt>
                <c:pt idx="3">
                  <c:v>Transformers_Imb</c:v>
                </c:pt>
                <c:pt idx="4">
                  <c:v>SAGEconv_Imb</c:v>
                </c:pt>
                <c:pt idx="5">
                  <c:v>ResGatedConv_Imb</c:v>
                </c:pt>
              </c:strCache>
            </c:strRef>
          </c:cat>
          <c:val>
            <c:numRef>
              <c:f>'F1'!$B$6:$G$6</c:f>
              <c:numCache>
                <c:formatCode>General</c:formatCode>
                <c:ptCount val="6"/>
                <c:pt idx="0">
                  <c:v>0</c:v>
                </c:pt>
                <c:pt idx="1">
                  <c:v>0.1333</c:v>
                </c:pt>
                <c:pt idx="2">
                  <c:v>0</c:v>
                </c:pt>
                <c:pt idx="3">
                  <c:v>0</c:v>
                </c:pt>
                <c:pt idx="4">
                  <c:v>0.1333</c:v>
                </c:pt>
                <c:pt idx="5">
                  <c:v>0</c:v>
                </c:pt>
              </c:numCache>
            </c:numRef>
          </c:val>
          <c:smooth val="0"/>
          <c:extLst>
            <c:ext xmlns:c16="http://schemas.microsoft.com/office/drawing/2014/chart" uri="{C3380CC4-5D6E-409C-BE32-E72D297353CC}">
              <c16:uniqueId val="{00000002-738D-4A64-97C9-5A102B301562}"/>
            </c:ext>
          </c:extLst>
        </c:ser>
        <c:ser>
          <c:idx val="3"/>
          <c:order val="3"/>
          <c:tx>
            <c:strRef>
              <c:f>'F1'!$A$7</c:f>
              <c:strCache>
                <c:ptCount val="1"/>
                <c:pt idx="0">
                  <c:v>Using (x + Node2Vec)</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'F1'!$B$3:$G$3</c:f>
              <c:strCache>
                <c:ptCount val="6"/>
                <c:pt idx="0">
                  <c:v>GCN</c:v>
                </c:pt>
                <c:pt idx="1">
                  <c:v>GCN_Imb</c:v>
                </c:pt>
                <c:pt idx="2">
                  <c:v>GAT_Imb</c:v>
                </c:pt>
                <c:pt idx="3">
                  <c:v>Transformers_Imb</c:v>
                </c:pt>
                <c:pt idx="4">
                  <c:v>SAGEconv_Imb</c:v>
                </c:pt>
                <c:pt idx="5">
                  <c:v>ResGatedConv_Imb</c:v>
                </c:pt>
              </c:strCache>
            </c:strRef>
          </c:cat>
          <c:val>
            <c:numRef>
              <c:f>'F1'!$B$7:$G$7</c:f>
              <c:numCache>
                <c:formatCode>General</c:formatCode>
                <c:ptCount val="6"/>
                <c:pt idx="0">
                  <c:v>0</c:v>
                </c:pt>
                <c:pt idx="1">
                  <c:v>0.2586</c:v>
                </c:pt>
                <c:pt idx="2">
                  <c:v>0.17649999999999999</c:v>
                </c:pt>
                <c:pt idx="3">
                  <c:v>0.22220000000000001</c:v>
                </c:pt>
                <c:pt idx="4">
                  <c:v>0.17780000000000001</c:v>
                </c:pt>
                <c:pt idx="5">
                  <c:v>0.1913</c:v>
                </c:pt>
              </c:numCache>
            </c:numRef>
          </c:val>
          <c:smooth val="0"/>
          <c:extLst>
            <c:ext xmlns:c16="http://schemas.microsoft.com/office/drawing/2014/chart" uri="{C3380CC4-5D6E-409C-BE32-E72D297353CC}">
              <c16:uniqueId val="{00000003-738D-4A64-97C9-5A102B301562}"/>
            </c:ext>
          </c:extLst>
        </c:ser>
        <c:ser>
          <c:idx val="4"/>
          <c:order val="4"/>
          <c:tx>
            <c:strRef>
              <c:f>'F1'!$A$8</c:f>
              <c:strCache>
                <c:ptCount val="1"/>
                <c:pt idx="0">
                  <c:v>Using (x + Graph2Vec)</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'F1'!$B$3:$G$3</c:f>
              <c:strCache>
                <c:ptCount val="6"/>
                <c:pt idx="0">
                  <c:v>GCN</c:v>
                </c:pt>
                <c:pt idx="1">
                  <c:v>GCN_Imb</c:v>
                </c:pt>
                <c:pt idx="2">
                  <c:v>GAT_Imb</c:v>
                </c:pt>
                <c:pt idx="3">
                  <c:v>Transformers_Imb</c:v>
                </c:pt>
                <c:pt idx="4">
                  <c:v>SAGEconv_Imb</c:v>
                </c:pt>
                <c:pt idx="5">
                  <c:v>ResGatedConv_Imb</c:v>
                </c:pt>
              </c:strCache>
            </c:strRef>
          </c:cat>
          <c:val>
            <c:numRef>
              <c:f>'F1'!$B$8:$G$8</c:f>
              <c:numCache>
                <c:formatCode>General</c:formatCode>
                <c:ptCount val="6"/>
                <c:pt idx="0">
                  <c:v>0</c:v>
                </c:pt>
                <c:pt idx="1">
                  <c:v>0.1333</c:v>
                </c:pt>
                <c:pt idx="2">
                  <c:v>0.2051</c:v>
                </c:pt>
                <c:pt idx="3">
                  <c:v>0.125</c:v>
                </c:pt>
                <c:pt idx="4">
                  <c:v>0.1333</c:v>
                </c:pt>
                <c:pt idx="5">
                  <c:v>0</c:v>
                </c:pt>
              </c:numCache>
            </c:numRef>
          </c:val>
          <c:smooth val="0"/>
          <c:extLst>
            <c:ext xmlns:c16="http://schemas.microsoft.com/office/drawing/2014/chart" uri="{C3380CC4-5D6E-409C-BE32-E72D297353CC}">
              <c16:uniqueId val="{00000004-738D-4A64-97C9-5A102B301562}"/>
            </c:ext>
          </c:extLst>
        </c:ser>
        <c:ser>
          <c:idx val="5"/>
          <c:order val="5"/>
          <c:tx>
            <c:strRef>
              <c:f>'F1'!$A$9</c:f>
              <c:strCache>
                <c:ptCount val="1"/>
                <c:pt idx="0">
                  <c:v>Using (Node2Vec + Graph2Vec)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'F1'!$B$3:$G$3</c:f>
              <c:strCache>
                <c:ptCount val="6"/>
                <c:pt idx="0">
                  <c:v>GCN</c:v>
                </c:pt>
                <c:pt idx="1">
                  <c:v>GCN_Imb</c:v>
                </c:pt>
                <c:pt idx="2">
                  <c:v>GAT_Imb</c:v>
                </c:pt>
                <c:pt idx="3">
                  <c:v>Transformers_Imb</c:v>
                </c:pt>
                <c:pt idx="4">
                  <c:v>SAGEconv_Imb</c:v>
                </c:pt>
                <c:pt idx="5">
                  <c:v>ResGatedConv_Imb</c:v>
                </c:pt>
              </c:strCache>
            </c:strRef>
          </c:cat>
          <c:val>
            <c:numRef>
              <c:f>'F1'!$B$9:$G$9</c:f>
              <c:numCache>
                <c:formatCode>General</c:formatCode>
                <c:ptCount val="6"/>
                <c:pt idx="0">
                  <c:v>0</c:v>
                </c:pt>
                <c:pt idx="1">
                  <c:v>0.18179999999999999</c:v>
                </c:pt>
                <c:pt idx="2">
                  <c:v>0.1958</c:v>
                </c:pt>
                <c:pt idx="3">
                  <c:v>9.35E-2</c:v>
                </c:pt>
                <c:pt idx="4">
                  <c:v>0.17460000000000001</c:v>
                </c:pt>
                <c:pt idx="5">
                  <c:v>0.16439999999999999</c:v>
                </c:pt>
              </c:numCache>
            </c:numRef>
          </c:val>
          <c:smooth val="0"/>
          <c:extLst>
            <c:ext xmlns:c16="http://schemas.microsoft.com/office/drawing/2014/chart" uri="{C3380CC4-5D6E-409C-BE32-E72D297353CC}">
              <c16:uniqueId val="{00000005-738D-4A64-97C9-5A102B301562}"/>
            </c:ext>
          </c:extLst>
        </c:ser>
        <c:ser>
          <c:idx val="6"/>
          <c:order val="6"/>
          <c:tx>
            <c:strRef>
              <c:f>'F1'!$A$10</c:f>
              <c:strCache>
                <c:ptCount val="1"/>
                <c:pt idx="0">
                  <c:v>Using (x + Node2Vec + Graph2Vec)</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'F1'!$B$3:$G$3</c:f>
              <c:strCache>
                <c:ptCount val="6"/>
                <c:pt idx="0">
                  <c:v>GCN</c:v>
                </c:pt>
                <c:pt idx="1">
                  <c:v>GCN_Imb</c:v>
                </c:pt>
                <c:pt idx="2">
                  <c:v>GAT_Imb</c:v>
                </c:pt>
                <c:pt idx="3">
                  <c:v>Transformers_Imb</c:v>
                </c:pt>
                <c:pt idx="4">
                  <c:v>SAGEconv_Imb</c:v>
                </c:pt>
                <c:pt idx="5">
                  <c:v>ResGatedConv_Imb</c:v>
                </c:pt>
              </c:strCache>
            </c:strRef>
          </c:cat>
          <c:val>
            <c:numRef>
              <c:f>'F1'!$B$10:$G$10</c:f>
              <c:numCache>
                <c:formatCode>General</c:formatCode>
                <c:ptCount val="6"/>
                <c:pt idx="0">
                  <c:v>0</c:v>
                </c:pt>
                <c:pt idx="1">
                  <c:v>0.22220000000000001</c:v>
                </c:pt>
                <c:pt idx="2">
                  <c:v>0.15049999999999999</c:v>
                </c:pt>
                <c:pt idx="3">
                  <c:v>0.20380000000000001</c:v>
                </c:pt>
                <c:pt idx="4">
                  <c:v>0.19420000000000001</c:v>
                </c:pt>
                <c:pt idx="5">
                  <c:v>0.1905</c:v>
                </c:pt>
              </c:numCache>
            </c:numRef>
          </c:val>
          <c:smooth val="0"/>
          <c:extLst>
            <c:ext xmlns:c16="http://schemas.microsoft.com/office/drawing/2014/chart" uri="{C3380CC4-5D6E-409C-BE32-E72D297353CC}">
              <c16:uniqueId val="{00000006-738D-4A64-97C9-5A102B301562}"/>
            </c:ext>
          </c:extLst>
        </c:ser>
        <c:dLbls>
          <c:showLegendKey val="0"/>
          <c:showVal val="0"/>
          <c:showCatName val="0"/>
          <c:showSerName val="0"/>
          <c:showPercent val="0"/>
          <c:showBubbleSize val="0"/>
        </c:dLbls>
        <c:marker val="1"/>
        <c:smooth val="0"/>
        <c:axId val="1342925008"/>
        <c:axId val="1342926448"/>
      </c:lineChart>
      <c:catAx>
        <c:axId val="134292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2926448"/>
        <c:crosses val="autoZero"/>
        <c:auto val="1"/>
        <c:lblAlgn val="ctr"/>
        <c:lblOffset val="100"/>
        <c:noMultiLvlLbl val="0"/>
      </c:catAx>
      <c:valAx>
        <c:axId val="1342926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2925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t>ROC-AUC</a:t>
            </a:r>
            <a:r>
              <a:rPr lang="en-IN" b="1" baseline="0"/>
              <a:t> score</a:t>
            </a:r>
            <a:endParaRPr lang="en-IN"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ROC!$A$4</c:f>
              <c:strCache>
                <c:ptCount val="1"/>
                <c:pt idx="0">
                  <c:v>Using only x</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ROC!$B$3:$G$3</c:f>
              <c:strCache>
                <c:ptCount val="6"/>
                <c:pt idx="0">
                  <c:v>GCN</c:v>
                </c:pt>
                <c:pt idx="1">
                  <c:v>GCN_Imb</c:v>
                </c:pt>
                <c:pt idx="2">
                  <c:v>GAT_Imb</c:v>
                </c:pt>
                <c:pt idx="3">
                  <c:v>Transformers_Imb</c:v>
                </c:pt>
                <c:pt idx="4">
                  <c:v>SAGEconv_Imb</c:v>
                </c:pt>
                <c:pt idx="5">
                  <c:v>ResGatedConv_Imb</c:v>
                </c:pt>
              </c:strCache>
            </c:strRef>
          </c:cat>
          <c:val>
            <c:numRef>
              <c:f>ROC!$B$4:$G$4</c:f>
              <c:numCache>
                <c:formatCode>General</c:formatCode>
                <c:ptCount val="6"/>
                <c:pt idx="0">
                  <c:v>0.5</c:v>
                </c:pt>
                <c:pt idx="1">
                  <c:v>0.53439999999999999</c:v>
                </c:pt>
                <c:pt idx="2">
                  <c:v>0.51890000000000003</c:v>
                </c:pt>
                <c:pt idx="3">
                  <c:v>0.53569999999999995</c:v>
                </c:pt>
                <c:pt idx="4">
                  <c:v>0.5</c:v>
                </c:pt>
                <c:pt idx="5">
                  <c:v>0.5</c:v>
                </c:pt>
              </c:numCache>
            </c:numRef>
          </c:val>
          <c:smooth val="0"/>
          <c:extLst>
            <c:ext xmlns:c16="http://schemas.microsoft.com/office/drawing/2014/chart" uri="{C3380CC4-5D6E-409C-BE32-E72D297353CC}">
              <c16:uniqueId val="{00000000-260C-44BF-B255-BE3BD0C4E2FF}"/>
            </c:ext>
          </c:extLst>
        </c:ser>
        <c:ser>
          <c:idx val="1"/>
          <c:order val="1"/>
          <c:tx>
            <c:strRef>
              <c:f>ROC!$A$5</c:f>
              <c:strCache>
                <c:ptCount val="1"/>
                <c:pt idx="0">
                  <c:v>Using Node2vec only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ROC!$B$3:$G$3</c:f>
              <c:strCache>
                <c:ptCount val="6"/>
                <c:pt idx="0">
                  <c:v>GCN</c:v>
                </c:pt>
                <c:pt idx="1">
                  <c:v>GCN_Imb</c:v>
                </c:pt>
                <c:pt idx="2">
                  <c:v>GAT_Imb</c:v>
                </c:pt>
                <c:pt idx="3">
                  <c:v>Transformers_Imb</c:v>
                </c:pt>
                <c:pt idx="4">
                  <c:v>SAGEconv_Imb</c:v>
                </c:pt>
                <c:pt idx="5">
                  <c:v>ResGatedConv_Imb</c:v>
                </c:pt>
              </c:strCache>
            </c:strRef>
          </c:cat>
          <c:val>
            <c:numRef>
              <c:f>ROC!$B$5:$G$5</c:f>
              <c:numCache>
                <c:formatCode>General</c:formatCode>
                <c:ptCount val="6"/>
                <c:pt idx="0">
                  <c:v>0.5</c:v>
                </c:pt>
                <c:pt idx="1">
                  <c:v>0.51390000000000002</c:v>
                </c:pt>
                <c:pt idx="2">
                  <c:v>0.54559999999999997</c:v>
                </c:pt>
                <c:pt idx="3">
                  <c:v>0.5</c:v>
                </c:pt>
                <c:pt idx="4">
                  <c:v>0.5554</c:v>
                </c:pt>
                <c:pt idx="5">
                  <c:v>0.5</c:v>
                </c:pt>
              </c:numCache>
            </c:numRef>
          </c:val>
          <c:smooth val="0"/>
          <c:extLst>
            <c:ext xmlns:c16="http://schemas.microsoft.com/office/drawing/2014/chart" uri="{C3380CC4-5D6E-409C-BE32-E72D297353CC}">
              <c16:uniqueId val="{00000001-260C-44BF-B255-BE3BD0C4E2FF}"/>
            </c:ext>
          </c:extLst>
        </c:ser>
        <c:ser>
          <c:idx val="2"/>
          <c:order val="2"/>
          <c:tx>
            <c:strRef>
              <c:f>ROC!$A$6</c:f>
              <c:strCache>
                <c:ptCount val="1"/>
                <c:pt idx="0">
                  <c:v>Using Graph2Vec only</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ROC!$B$3:$G$3</c:f>
              <c:strCache>
                <c:ptCount val="6"/>
                <c:pt idx="0">
                  <c:v>GCN</c:v>
                </c:pt>
                <c:pt idx="1">
                  <c:v>GCN_Imb</c:v>
                </c:pt>
                <c:pt idx="2">
                  <c:v>GAT_Imb</c:v>
                </c:pt>
                <c:pt idx="3">
                  <c:v>Transformers_Imb</c:v>
                </c:pt>
                <c:pt idx="4">
                  <c:v>SAGEconv_Imb</c:v>
                </c:pt>
                <c:pt idx="5">
                  <c:v>ResGatedConv_Imb</c:v>
                </c:pt>
              </c:strCache>
            </c:strRef>
          </c:cat>
          <c:val>
            <c:numRef>
              <c:f>ROC!$B$6:$G$6</c:f>
              <c:numCache>
                <c:formatCode>General</c:formatCode>
                <c:ptCount val="6"/>
                <c:pt idx="0">
                  <c:v>0.5</c:v>
                </c:pt>
                <c:pt idx="1">
                  <c:v>0.53569999999999995</c:v>
                </c:pt>
                <c:pt idx="2">
                  <c:v>0.5</c:v>
                </c:pt>
                <c:pt idx="3">
                  <c:v>0.5</c:v>
                </c:pt>
                <c:pt idx="4">
                  <c:v>0.53569999999999995</c:v>
                </c:pt>
                <c:pt idx="5">
                  <c:v>0.5</c:v>
                </c:pt>
              </c:numCache>
            </c:numRef>
          </c:val>
          <c:smooth val="0"/>
          <c:extLst>
            <c:ext xmlns:c16="http://schemas.microsoft.com/office/drawing/2014/chart" uri="{C3380CC4-5D6E-409C-BE32-E72D297353CC}">
              <c16:uniqueId val="{00000002-260C-44BF-B255-BE3BD0C4E2FF}"/>
            </c:ext>
          </c:extLst>
        </c:ser>
        <c:ser>
          <c:idx val="3"/>
          <c:order val="3"/>
          <c:tx>
            <c:strRef>
              <c:f>ROC!$A$7</c:f>
              <c:strCache>
                <c:ptCount val="1"/>
                <c:pt idx="0">
                  <c:v>Using (x + Node2Vec)</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ROC!$B$3:$G$3</c:f>
              <c:strCache>
                <c:ptCount val="6"/>
                <c:pt idx="0">
                  <c:v>GCN</c:v>
                </c:pt>
                <c:pt idx="1">
                  <c:v>GCN_Imb</c:v>
                </c:pt>
                <c:pt idx="2">
                  <c:v>GAT_Imb</c:v>
                </c:pt>
                <c:pt idx="3">
                  <c:v>Transformers_Imb</c:v>
                </c:pt>
                <c:pt idx="4">
                  <c:v>SAGEconv_Imb</c:v>
                </c:pt>
                <c:pt idx="5">
                  <c:v>ResGatedConv_Imb</c:v>
                </c:pt>
              </c:strCache>
            </c:strRef>
          </c:cat>
          <c:val>
            <c:numRef>
              <c:f>ROC!$B$7:$G$7</c:f>
              <c:numCache>
                <c:formatCode>General</c:formatCode>
                <c:ptCount val="6"/>
                <c:pt idx="0">
                  <c:v>0.5</c:v>
                </c:pt>
                <c:pt idx="1">
                  <c:v>0.63170000000000004</c:v>
                </c:pt>
                <c:pt idx="2">
                  <c:v>0.53939999999999999</c:v>
                </c:pt>
                <c:pt idx="3">
                  <c:v>0.5786</c:v>
                </c:pt>
                <c:pt idx="4">
                  <c:v>0.54210000000000003</c:v>
                </c:pt>
                <c:pt idx="5">
                  <c:v>0.55459999999999998</c:v>
                </c:pt>
              </c:numCache>
            </c:numRef>
          </c:val>
          <c:smooth val="0"/>
          <c:extLst>
            <c:ext xmlns:c16="http://schemas.microsoft.com/office/drawing/2014/chart" uri="{C3380CC4-5D6E-409C-BE32-E72D297353CC}">
              <c16:uniqueId val="{00000003-260C-44BF-B255-BE3BD0C4E2FF}"/>
            </c:ext>
          </c:extLst>
        </c:ser>
        <c:ser>
          <c:idx val="4"/>
          <c:order val="4"/>
          <c:tx>
            <c:strRef>
              <c:f>ROC!$A$8</c:f>
              <c:strCache>
                <c:ptCount val="1"/>
                <c:pt idx="0">
                  <c:v>Using (x + Graph2Vec)</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ROC!$B$3:$G$3</c:f>
              <c:strCache>
                <c:ptCount val="6"/>
                <c:pt idx="0">
                  <c:v>GCN</c:v>
                </c:pt>
                <c:pt idx="1">
                  <c:v>GCN_Imb</c:v>
                </c:pt>
                <c:pt idx="2">
                  <c:v>GAT_Imb</c:v>
                </c:pt>
                <c:pt idx="3">
                  <c:v>Transformers_Imb</c:v>
                </c:pt>
                <c:pt idx="4">
                  <c:v>SAGEconv_Imb</c:v>
                </c:pt>
                <c:pt idx="5">
                  <c:v>ResGatedConv_Imb</c:v>
                </c:pt>
              </c:strCache>
            </c:strRef>
          </c:cat>
          <c:val>
            <c:numRef>
              <c:f>ROC!$B$8:$G$8</c:f>
              <c:numCache>
                <c:formatCode>General</c:formatCode>
                <c:ptCount val="6"/>
                <c:pt idx="0">
                  <c:v>0.5</c:v>
                </c:pt>
                <c:pt idx="1">
                  <c:v>0.53569999999999995</c:v>
                </c:pt>
                <c:pt idx="2">
                  <c:v>0.55840000000000001</c:v>
                </c:pt>
                <c:pt idx="3">
                  <c:v>0.53200000000000003</c:v>
                </c:pt>
                <c:pt idx="4">
                  <c:v>0.53569999999999995</c:v>
                </c:pt>
                <c:pt idx="5">
                  <c:v>0.5</c:v>
                </c:pt>
              </c:numCache>
            </c:numRef>
          </c:val>
          <c:smooth val="0"/>
          <c:extLst>
            <c:ext xmlns:c16="http://schemas.microsoft.com/office/drawing/2014/chart" uri="{C3380CC4-5D6E-409C-BE32-E72D297353CC}">
              <c16:uniqueId val="{00000004-260C-44BF-B255-BE3BD0C4E2FF}"/>
            </c:ext>
          </c:extLst>
        </c:ser>
        <c:ser>
          <c:idx val="5"/>
          <c:order val="5"/>
          <c:tx>
            <c:strRef>
              <c:f>ROC!$A$9</c:f>
              <c:strCache>
                <c:ptCount val="1"/>
                <c:pt idx="0">
                  <c:v>Using (Node2Vec + Graph2Vec)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ROC!$B$3:$G$3</c:f>
              <c:strCache>
                <c:ptCount val="6"/>
                <c:pt idx="0">
                  <c:v>GCN</c:v>
                </c:pt>
                <c:pt idx="1">
                  <c:v>GCN_Imb</c:v>
                </c:pt>
                <c:pt idx="2">
                  <c:v>GAT_Imb</c:v>
                </c:pt>
                <c:pt idx="3">
                  <c:v>Transformers_Imb</c:v>
                </c:pt>
                <c:pt idx="4">
                  <c:v>SAGEconv_Imb</c:v>
                </c:pt>
                <c:pt idx="5">
                  <c:v>ResGatedConv_Imb</c:v>
                </c:pt>
              </c:strCache>
            </c:strRef>
          </c:cat>
          <c:val>
            <c:numRef>
              <c:f>ROC!$B$9:$G$9</c:f>
              <c:numCache>
                <c:formatCode>General</c:formatCode>
                <c:ptCount val="6"/>
                <c:pt idx="0">
                  <c:v>0.5</c:v>
                </c:pt>
                <c:pt idx="1">
                  <c:v>0.54500000000000004</c:v>
                </c:pt>
                <c:pt idx="2">
                  <c:v>0.56159999999999999</c:v>
                </c:pt>
                <c:pt idx="3">
                  <c:v>0.45119999999999999</c:v>
                </c:pt>
                <c:pt idx="4">
                  <c:v>0.53410000000000002</c:v>
                </c:pt>
                <c:pt idx="5">
                  <c:v>0.53439999999999999</c:v>
                </c:pt>
              </c:numCache>
            </c:numRef>
          </c:val>
          <c:smooth val="0"/>
          <c:extLst>
            <c:ext xmlns:c16="http://schemas.microsoft.com/office/drawing/2014/chart" uri="{C3380CC4-5D6E-409C-BE32-E72D297353CC}">
              <c16:uniqueId val="{00000005-260C-44BF-B255-BE3BD0C4E2FF}"/>
            </c:ext>
          </c:extLst>
        </c:ser>
        <c:ser>
          <c:idx val="6"/>
          <c:order val="6"/>
          <c:tx>
            <c:strRef>
              <c:f>ROC!$A$10</c:f>
              <c:strCache>
                <c:ptCount val="1"/>
                <c:pt idx="0">
                  <c:v>Using (x + Node2Vec + Graph2Vec)</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ROC!$B$3:$G$3</c:f>
              <c:strCache>
                <c:ptCount val="6"/>
                <c:pt idx="0">
                  <c:v>GCN</c:v>
                </c:pt>
                <c:pt idx="1">
                  <c:v>GCN_Imb</c:v>
                </c:pt>
                <c:pt idx="2">
                  <c:v>GAT_Imb</c:v>
                </c:pt>
                <c:pt idx="3">
                  <c:v>Transformers_Imb</c:v>
                </c:pt>
                <c:pt idx="4">
                  <c:v>SAGEconv_Imb</c:v>
                </c:pt>
                <c:pt idx="5">
                  <c:v>ResGatedConv_Imb</c:v>
                </c:pt>
              </c:strCache>
            </c:strRef>
          </c:cat>
          <c:val>
            <c:numRef>
              <c:f>ROC!$B$10:$G$10</c:f>
              <c:numCache>
                <c:formatCode>General</c:formatCode>
                <c:ptCount val="6"/>
                <c:pt idx="0">
                  <c:v>0.5</c:v>
                </c:pt>
                <c:pt idx="1">
                  <c:v>0.61670000000000003</c:v>
                </c:pt>
                <c:pt idx="2">
                  <c:v>0.51680000000000004</c:v>
                </c:pt>
                <c:pt idx="3">
                  <c:v>0.57489999999999997</c:v>
                </c:pt>
                <c:pt idx="4">
                  <c:v>0.55730000000000002</c:v>
                </c:pt>
                <c:pt idx="5">
                  <c:v>0.55330000000000001</c:v>
                </c:pt>
              </c:numCache>
            </c:numRef>
          </c:val>
          <c:smooth val="0"/>
          <c:extLst>
            <c:ext xmlns:c16="http://schemas.microsoft.com/office/drawing/2014/chart" uri="{C3380CC4-5D6E-409C-BE32-E72D297353CC}">
              <c16:uniqueId val="{00000006-260C-44BF-B255-BE3BD0C4E2FF}"/>
            </c:ext>
          </c:extLst>
        </c:ser>
        <c:dLbls>
          <c:showLegendKey val="0"/>
          <c:showVal val="0"/>
          <c:showCatName val="0"/>
          <c:showSerName val="0"/>
          <c:showPercent val="0"/>
          <c:showBubbleSize val="0"/>
        </c:dLbls>
        <c:marker val="1"/>
        <c:smooth val="0"/>
        <c:axId val="1385072879"/>
        <c:axId val="1385066639"/>
      </c:lineChart>
      <c:catAx>
        <c:axId val="1385072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5066639"/>
        <c:crosses val="autoZero"/>
        <c:auto val="1"/>
        <c:lblAlgn val="ctr"/>
        <c:lblOffset val="100"/>
        <c:noMultiLvlLbl val="0"/>
      </c:catAx>
      <c:valAx>
        <c:axId val="1385066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5072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34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FDE09-0F8A-D1BC-03A2-3861DC5CF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BB3B17-A935-D0EB-D31A-A566BC5E7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2FF67-95C1-D582-5747-5C27002510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30EB24-5372-6082-B72C-D59593C0F779}"/>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4231502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E567B-DEC1-9319-CEA3-5E91B3CA6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732C1-B1DB-C6C2-AC7A-9F8A8D815E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1AD1E-0F33-B856-3AD8-6EF3F8AFDF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27A51F-31D2-AB03-CA5D-D501A801FA59}"/>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792086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D6D9-BCEA-B58A-D6F9-CB62FED9F6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E8CC92-79A9-ABC0-AFA6-3D33EE79EB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43755-6369-F7E3-2380-5204F6BD76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1FCA09-C326-47FE-7E94-27BDE0FFF32B}"/>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49887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05702-CB0B-B7C3-EE4F-ECDEC4CC6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AF2E5-32D7-A885-F67C-3680575082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571A52-18E8-887F-1B62-5123A44F50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0196CE-FB2A-3CC4-F61D-3589549BA5C9}"/>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44519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6BA99-4545-B953-D3B0-8053CE8C7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F9D4A-2E77-97AE-6A61-AD17C3DE8D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B899D-F55D-BEB3-6B63-8EB014AEA2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DAE5EC-2F2D-62D7-F374-CBB5EB05C27A}"/>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74891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7037D-CAAC-4A35-DB2D-B454033D4F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CEC3F-E9D6-D857-BE1F-6B7F7CB29A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C5C2B-6203-C7BD-424B-C665E1902A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E4EA45-DAD4-1178-2945-62F746188CD5}"/>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685488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59410-CB45-86C3-B7BB-F389E63C3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5FB32-6165-1059-5354-AAF711D1B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FC165-0E9C-E6AA-5722-2545BF0A94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40953F-E3A1-6904-EB47-1A6C5CC477FF}"/>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318453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AA447-0713-59EE-DAE9-1361B46612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2FB5F-23F8-6DBC-48C8-DD16CB84F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65814F-249D-C8DD-19B6-847E4F3B6A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D28DA5-2A4A-6AD4-3889-11510633C0F2}"/>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97720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74933-8F35-0EE4-0EB6-A475E4E2F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60C254-10BE-E612-FE98-499CA3D7B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999E1-B59F-AD74-D5FC-DCFFED507A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E595E0-86B7-9E38-A673-84872362063F}"/>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3012248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1FCC8-F6E1-1BAA-E9DB-703E5FF46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0AA32-51CC-F0A0-25BE-7A929FA50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81456-E38F-AC90-8051-7D164D1CA2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40D0D9-F63F-4963-E63F-AE5C7EACCEE4}"/>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688848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69E0C-F00C-87CD-4EEB-74E3E2689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D12A64-C655-50BE-3D32-958E20735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EE4C1E-F7E3-8BF9-18E2-C5998CD547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5FFF7D-7E92-46F6-2ED9-1F31A56B7FBF}"/>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41540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708190" y="2060733"/>
            <a:ext cx="7556421" cy="4108133"/>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etrona Bold" pitchFamily="34" charset="0"/>
                <a:ea typeface="Petrona Bold" pitchFamily="34" charset="-122"/>
                <a:cs typeface="Petrona Bold" pitchFamily="34" charset="-120"/>
              </a:rPr>
              <a:t>Drug Toxicity Prediction using Graph Neural Networks</a:t>
            </a:r>
            <a:endParaRPr lang="en-US" sz="6450" dirty="0"/>
          </a:p>
        </p:txBody>
      </p:sp>
      <p:sp>
        <p:nvSpPr>
          <p:cNvPr id="5" name="Shape 2"/>
          <p:cNvSpPr/>
          <p:nvPr/>
        </p:nvSpPr>
        <p:spPr>
          <a:xfrm>
            <a:off x="793790" y="7192208"/>
            <a:ext cx="362903" cy="362903"/>
          </a:xfrm>
          <a:prstGeom prst="roundRect">
            <a:avLst>
              <a:gd name="adj" fmla="val 25194296"/>
            </a:avLst>
          </a:prstGeom>
          <a:noFill/>
          <a:ln w="7620">
            <a:solidFill>
              <a:srgbClr val="FFFFFF"/>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801410" y="7199828"/>
            <a:ext cx="347663" cy="347663"/>
          </a:xfrm>
          <a:prstGeom prst="rect">
            <a:avLst/>
          </a:prstGeom>
        </p:spPr>
      </p:pic>
      <p:sp>
        <p:nvSpPr>
          <p:cNvPr id="7" name="Text 3"/>
          <p:cNvSpPr/>
          <p:nvPr/>
        </p:nvSpPr>
        <p:spPr>
          <a:xfrm>
            <a:off x="1270040" y="7175302"/>
            <a:ext cx="2029658"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Inter Bold" pitchFamily="34" charset="0"/>
                <a:ea typeface="Inter Bold" pitchFamily="34" charset="-122"/>
                <a:cs typeface="Inter Bold" pitchFamily="34" charset="-120"/>
              </a:rPr>
              <a:t>by Saranya Pal</a:t>
            </a:r>
            <a:endParaRPr lang="en-US" sz="2200" dirty="0"/>
          </a:p>
        </p:txBody>
      </p:sp>
      <p:pic>
        <p:nvPicPr>
          <p:cNvPr id="11" name="Picture 10">
            <a:extLst>
              <a:ext uri="{FF2B5EF4-FFF2-40B4-BE49-F238E27FC236}">
                <a16:creationId xmlns:a16="http://schemas.microsoft.com/office/drawing/2014/main" id="{4FA25B41-3B46-8271-64FC-C698297CCC1F}"/>
              </a:ext>
            </a:extLst>
          </p:cNvPr>
          <p:cNvPicPr>
            <a:picLocks noChangeAspect="1"/>
          </p:cNvPicPr>
          <p:nvPr/>
        </p:nvPicPr>
        <p:blipFill>
          <a:blip r:embed="rId5"/>
          <a:stretch>
            <a:fillRect/>
          </a:stretch>
        </p:blipFill>
        <p:spPr>
          <a:xfrm>
            <a:off x="564713" y="6864000"/>
            <a:ext cx="2959071" cy="1019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molecule and graph&#10;&#10;Description automatically generated">
            <a:extLst>
              <a:ext uri="{FF2B5EF4-FFF2-40B4-BE49-F238E27FC236}">
                <a16:creationId xmlns:a16="http://schemas.microsoft.com/office/drawing/2014/main" id="{124B07AC-3820-9129-6582-1964330F5AE7}"/>
              </a:ext>
            </a:extLst>
          </p:cNvPr>
          <p:cNvPicPr>
            <a:picLocks noChangeAspect="1"/>
          </p:cNvPicPr>
          <p:nvPr/>
        </p:nvPicPr>
        <p:blipFill>
          <a:blip r:embed="rId2"/>
          <a:stretch>
            <a:fillRect/>
          </a:stretch>
        </p:blipFill>
        <p:spPr>
          <a:xfrm>
            <a:off x="772160" y="826922"/>
            <a:ext cx="13086079" cy="6575753"/>
          </a:xfrm>
          <a:prstGeom prst="rect">
            <a:avLst/>
          </a:prstGeom>
        </p:spPr>
      </p:pic>
      <p:sp>
        <p:nvSpPr>
          <p:cNvPr id="4" name="TextBox 3">
            <a:extLst>
              <a:ext uri="{FF2B5EF4-FFF2-40B4-BE49-F238E27FC236}">
                <a16:creationId xmlns:a16="http://schemas.microsoft.com/office/drawing/2014/main" id="{8556DB99-9101-243F-CFD8-1DAE672B2E1E}"/>
              </a:ext>
            </a:extLst>
          </p:cNvPr>
          <p:cNvSpPr txBox="1"/>
          <p:nvPr/>
        </p:nvSpPr>
        <p:spPr>
          <a:xfrm>
            <a:off x="4204010" y="7203688"/>
            <a:ext cx="5887843" cy="461665"/>
          </a:xfrm>
          <a:prstGeom prst="rect">
            <a:avLst/>
          </a:prstGeom>
          <a:noFill/>
        </p:spPr>
        <p:txBody>
          <a:bodyPr wrap="square" rtlCol="0">
            <a:spAutoFit/>
          </a:bodyPr>
          <a:lstStyle/>
          <a:p>
            <a:r>
              <a:rPr lang="pt-BR" sz="2400" b="1" i="0" dirty="0">
                <a:effectLst/>
                <a:latin typeface="Inter" panose="020B0604020202020204" charset="0"/>
                <a:ea typeface="Inter" panose="020B0604020202020204" charset="0"/>
              </a:rPr>
              <a:t>c1ccc(cc1)c2c(nc3c(n2)c(nc(n3)N)N)N</a:t>
            </a:r>
            <a:endParaRPr lang="en-IN" sz="2400" b="1" dirty="0">
              <a:latin typeface="Inter" panose="020B0604020202020204" charset="0"/>
              <a:ea typeface="Inter" panose="020B0604020202020204" charset="0"/>
            </a:endParaRPr>
          </a:p>
        </p:txBody>
      </p:sp>
    </p:spTree>
    <p:extLst>
      <p:ext uri="{BB962C8B-B14F-4D97-AF65-F5344CB8AC3E}">
        <p14:creationId xmlns:p14="http://schemas.microsoft.com/office/powerpoint/2010/main" val="3227033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16630"/>
            <a:ext cx="10744795"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Molecular Representation and Features</a:t>
            </a:r>
            <a:endParaRPr lang="en-US" sz="4650" dirty="0"/>
          </a:p>
        </p:txBody>
      </p:sp>
      <p:sp>
        <p:nvSpPr>
          <p:cNvPr id="4" name="Text 1"/>
          <p:cNvSpPr/>
          <p:nvPr/>
        </p:nvSpPr>
        <p:spPr>
          <a:xfrm>
            <a:off x="793790" y="4601051"/>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Apart from the SMILES code (represented as Graphs), the </a:t>
            </a:r>
            <a:r>
              <a:rPr lang="en-US" sz="1750" dirty="0" err="1">
                <a:solidFill>
                  <a:srgbClr val="272525"/>
                </a:solidFill>
                <a:latin typeface="Inter" pitchFamily="34" charset="0"/>
                <a:ea typeface="Inter" pitchFamily="34" charset="-122"/>
                <a:cs typeface="Inter" pitchFamily="34" charset="-120"/>
              </a:rPr>
              <a:t>Clintox</a:t>
            </a:r>
            <a:r>
              <a:rPr lang="en-US" sz="1750" dirty="0">
                <a:solidFill>
                  <a:srgbClr val="272525"/>
                </a:solidFill>
                <a:latin typeface="Inter" pitchFamily="34" charset="0"/>
                <a:ea typeface="Inter" pitchFamily="34" charset="-122"/>
                <a:cs typeface="Inter" pitchFamily="34" charset="-120"/>
              </a:rPr>
              <a:t> dataset also has a set of 9 features. </a:t>
            </a:r>
            <a:r>
              <a:rPr lang="en-US" sz="1750" b="1" dirty="0">
                <a:solidFill>
                  <a:srgbClr val="272525"/>
                </a:solidFill>
                <a:latin typeface="Inter" pitchFamily="34" charset="0"/>
                <a:ea typeface="Inter" pitchFamily="34" charset="-122"/>
                <a:cs typeface="Inter" pitchFamily="34" charset="-120"/>
              </a:rPr>
              <a:t>Every</a:t>
            </a:r>
            <a:r>
              <a:rPr lang="en-US" sz="1750" dirty="0">
                <a:solidFill>
                  <a:srgbClr val="272525"/>
                </a:solidFill>
                <a:latin typeface="Inter" pitchFamily="34" charset="0"/>
                <a:ea typeface="Inter" pitchFamily="34" charset="-122"/>
                <a:cs typeface="Inter" pitchFamily="34" charset="-120"/>
              </a:rPr>
              <a:t> </a:t>
            </a:r>
            <a:r>
              <a:rPr lang="en-US" sz="1750" b="1" dirty="0">
                <a:solidFill>
                  <a:srgbClr val="272525"/>
                </a:solidFill>
                <a:latin typeface="Inter" pitchFamily="34" charset="0"/>
                <a:ea typeface="Inter" pitchFamily="34" charset="-122"/>
                <a:cs typeface="Inter" pitchFamily="34" charset="-120"/>
              </a:rPr>
              <a:t>atom of a particular molecule/drug possesses a set of nine features</a:t>
            </a:r>
            <a:r>
              <a:rPr lang="en-US" sz="1750" dirty="0">
                <a:solidFill>
                  <a:srgbClr val="272525"/>
                </a:solidFill>
                <a:latin typeface="Inter" pitchFamily="34" charset="0"/>
                <a:ea typeface="Inter" pitchFamily="34" charset="-122"/>
                <a:cs typeface="Inter" pitchFamily="34" charset="-120"/>
              </a:rPr>
              <a:t>. These features include:-</a:t>
            </a:r>
            <a:endParaRPr lang="en-US" sz="1750" dirty="0"/>
          </a:p>
        </p:txBody>
      </p:sp>
      <p:sp>
        <p:nvSpPr>
          <p:cNvPr id="5" name="Shape 2"/>
          <p:cNvSpPr/>
          <p:nvPr/>
        </p:nvSpPr>
        <p:spPr>
          <a:xfrm>
            <a:off x="793790" y="5582007"/>
            <a:ext cx="13042821" cy="1966198"/>
          </a:xfrm>
          <a:prstGeom prst="roundRect">
            <a:avLst>
              <a:gd name="adj" fmla="val 4845"/>
            </a:avLst>
          </a:prstGeom>
          <a:noFill/>
          <a:ln w="7620">
            <a:solidFill>
              <a:srgbClr val="000000">
                <a:alpha val="8000"/>
              </a:srgbClr>
            </a:solidFill>
            <a:prstDash val="solid"/>
          </a:ln>
        </p:spPr>
        <p:txBody>
          <a:bodyPr/>
          <a:lstStyle/>
          <a:p>
            <a:endParaRPr lang="en-IN"/>
          </a:p>
        </p:txBody>
      </p:sp>
      <p:sp>
        <p:nvSpPr>
          <p:cNvPr id="6" name="Shape 3"/>
          <p:cNvSpPr/>
          <p:nvPr/>
        </p:nvSpPr>
        <p:spPr>
          <a:xfrm>
            <a:off x="801410" y="5589627"/>
            <a:ext cx="13026271" cy="650319"/>
          </a:xfrm>
          <a:prstGeom prst="rect">
            <a:avLst/>
          </a:prstGeom>
          <a:solidFill>
            <a:srgbClr val="FFFFFF">
              <a:alpha val="4000"/>
            </a:srgbClr>
          </a:solidFill>
          <a:ln/>
        </p:spPr>
        <p:txBody>
          <a:bodyPr/>
          <a:lstStyle/>
          <a:p>
            <a:endParaRPr lang="en-IN"/>
          </a:p>
        </p:txBody>
      </p:sp>
      <p:sp>
        <p:nvSpPr>
          <p:cNvPr id="7" name="Text 4"/>
          <p:cNvSpPr/>
          <p:nvPr/>
        </p:nvSpPr>
        <p:spPr>
          <a:xfrm>
            <a:off x="1029653" y="5733336"/>
            <a:ext cx="3884176"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Atomic Number</a:t>
            </a:r>
            <a:endParaRPr lang="en-US" sz="1750" dirty="0"/>
          </a:p>
        </p:txBody>
      </p:sp>
      <p:sp>
        <p:nvSpPr>
          <p:cNvPr id="8" name="Text 5"/>
          <p:cNvSpPr/>
          <p:nvPr/>
        </p:nvSpPr>
        <p:spPr>
          <a:xfrm>
            <a:off x="5375077" y="5733336"/>
            <a:ext cx="3880366"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Chirality</a:t>
            </a:r>
            <a:endParaRPr lang="en-US" sz="1750" dirty="0"/>
          </a:p>
        </p:txBody>
      </p:sp>
      <p:sp>
        <p:nvSpPr>
          <p:cNvPr id="9" name="Text 6"/>
          <p:cNvSpPr/>
          <p:nvPr/>
        </p:nvSpPr>
        <p:spPr>
          <a:xfrm>
            <a:off x="9716691" y="5733336"/>
            <a:ext cx="3884176"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Formal Charge</a:t>
            </a:r>
            <a:endParaRPr lang="en-US" sz="1750" dirty="0"/>
          </a:p>
        </p:txBody>
      </p:sp>
      <p:sp>
        <p:nvSpPr>
          <p:cNvPr id="10" name="Shape 7"/>
          <p:cNvSpPr/>
          <p:nvPr/>
        </p:nvSpPr>
        <p:spPr>
          <a:xfrm>
            <a:off x="801410" y="6239947"/>
            <a:ext cx="13026271" cy="650319"/>
          </a:xfrm>
          <a:prstGeom prst="rect">
            <a:avLst/>
          </a:prstGeom>
          <a:solidFill>
            <a:srgbClr val="000000">
              <a:alpha val="4000"/>
            </a:srgbClr>
          </a:solidFill>
          <a:ln/>
        </p:spPr>
        <p:txBody>
          <a:bodyPr/>
          <a:lstStyle/>
          <a:p>
            <a:endParaRPr lang="en-IN"/>
          </a:p>
        </p:txBody>
      </p:sp>
      <p:sp>
        <p:nvSpPr>
          <p:cNvPr id="11" name="Text 8"/>
          <p:cNvSpPr/>
          <p:nvPr/>
        </p:nvSpPr>
        <p:spPr>
          <a:xfrm>
            <a:off x="1029653" y="6383655"/>
            <a:ext cx="3884176"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Van der Waals Radius</a:t>
            </a:r>
            <a:endParaRPr lang="en-US" sz="1750" dirty="0"/>
          </a:p>
        </p:txBody>
      </p:sp>
      <p:sp>
        <p:nvSpPr>
          <p:cNvPr id="12" name="Text 9"/>
          <p:cNvSpPr/>
          <p:nvPr/>
        </p:nvSpPr>
        <p:spPr>
          <a:xfrm>
            <a:off x="5375077" y="6383655"/>
            <a:ext cx="3880366"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Hybridization</a:t>
            </a:r>
            <a:endParaRPr lang="en-US" sz="1750" dirty="0"/>
          </a:p>
        </p:txBody>
      </p:sp>
      <p:sp>
        <p:nvSpPr>
          <p:cNvPr id="13" name="Text 10"/>
          <p:cNvSpPr/>
          <p:nvPr/>
        </p:nvSpPr>
        <p:spPr>
          <a:xfrm>
            <a:off x="9716691" y="6383655"/>
            <a:ext cx="3884176"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Number of Hydrogens</a:t>
            </a:r>
            <a:endParaRPr lang="en-US" sz="1750" dirty="0"/>
          </a:p>
        </p:txBody>
      </p:sp>
      <p:sp>
        <p:nvSpPr>
          <p:cNvPr id="14" name="Shape 11"/>
          <p:cNvSpPr/>
          <p:nvPr/>
        </p:nvSpPr>
        <p:spPr>
          <a:xfrm>
            <a:off x="801410" y="6890266"/>
            <a:ext cx="13026271" cy="650319"/>
          </a:xfrm>
          <a:prstGeom prst="rect">
            <a:avLst/>
          </a:prstGeom>
          <a:solidFill>
            <a:srgbClr val="FFFFFF">
              <a:alpha val="4000"/>
            </a:srgbClr>
          </a:solidFill>
          <a:ln/>
        </p:spPr>
        <p:txBody>
          <a:bodyPr/>
          <a:lstStyle/>
          <a:p>
            <a:endParaRPr lang="en-IN"/>
          </a:p>
        </p:txBody>
      </p:sp>
      <p:sp>
        <p:nvSpPr>
          <p:cNvPr id="15" name="Text 12"/>
          <p:cNvSpPr/>
          <p:nvPr/>
        </p:nvSpPr>
        <p:spPr>
          <a:xfrm>
            <a:off x="1029653" y="7033974"/>
            <a:ext cx="3884176" cy="362903"/>
          </a:xfrm>
          <a:prstGeom prst="rect">
            <a:avLst/>
          </a:prstGeom>
          <a:noFill/>
          <a:ln/>
        </p:spPr>
        <p:txBody>
          <a:bodyPr wrap="none" lIns="0" tIns="0" rIns="0" bIns="0" rtlCol="0" anchor="t"/>
          <a:lstStyle/>
          <a:p>
            <a:pPr marL="0" indent="0">
              <a:lnSpc>
                <a:spcPts val="2850"/>
              </a:lnSpc>
              <a:buNone/>
            </a:pPr>
            <a:r>
              <a:rPr lang="en-US" sz="1750" dirty="0" err="1">
                <a:solidFill>
                  <a:srgbClr val="272525"/>
                </a:solidFill>
                <a:latin typeface="Inter" pitchFamily="34" charset="0"/>
                <a:ea typeface="Inter" pitchFamily="34" charset="-122"/>
                <a:cs typeface="Inter" pitchFamily="34" charset="-120"/>
              </a:rPr>
              <a:t>Is_Aromatic</a:t>
            </a:r>
            <a:endParaRPr lang="en-US" sz="1750" dirty="0"/>
          </a:p>
        </p:txBody>
      </p:sp>
      <p:sp>
        <p:nvSpPr>
          <p:cNvPr id="16" name="Text 13"/>
          <p:cNvSpPr/>
          <p:nvPr/>
        </p:nvSpPr>
        <p:spPr>
          <a:xfrm>
            <a:off x="5375077" y="7033974"/>
            <a:ext cx="3880366"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Degree</a:t>
            </a:r>
            <a:endParaRPr lang="en-US" sz="1750" dirty="0"/>
          </a:p>
        </p:txBody>
      </p:sp>
      <p:sp>
        <p:nvSpPr>
          <p:cNvPr id="17" name="Text 14"/>
          <p:cNvSpPr/>
          <p:nvPr/>
        </p:nvSpPr>
        <p:spPr>
          <a:xfrm>
            <a:off x="9716691" y="7033974"/>
            <a:ext cx="3884176"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Implicit Valence</a:t>
            </a:r>
            <a:endParaRPr lang="en-US" sz="1750" dirty="0"/>
          </a:p>
        </p:txBody>
      </p:sp>
      <p:pic>
        <p:nvPicPr>
          <p:cNvPr id="19" name="Picture 18">
            <a:extLst>
              <a:ext uri="{FF2B5EF4-FFF2-40B4-BE49-F238E27FC236}">
                <a16:creationId xmlns:a16="http://schemas.microsoft.com/office/drawing/2014/main" id="{FBDD8166-1FF9-6E13-5AE5-295159B584F1}"/>
              </a:ext>
            </a:extLst>
          </p:cNvPr>
          <p:cNvPicPr>
            <a:picLocks noChangeAspect="1"/>
          </p:cNvPicPr>
          <p:nvPr/>
        </p:nvPicPr>
        <p:blipFill>
          <a:blip r:embed="rId4"/>
          <a:stretch>
            <a:fillRect/>
          </a:stretch>
        </p:blipFill>
        <p:spPr>
          <a:xfrm>
            <a:off x="10084382" y="7806974"/>
            <a:ext cx="4467849" cy="4286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0534155-922D-A02A-0EE9-6149C1A539C2}"/>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434A8845-4AEE-C139-F1F1-63A891349567}"/>
              </a:ext>
            </a:extLst>
          </p:cNvPr>
          <p:cNvSpPr/>
          <p:nvPr/>
        </p:nvSpPr>
        <p:spPr>
          <a:xfrm>
            <a:off x="659976" y="595134"/>
            <a:ext cx="597872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The Challenges With the Data</a:t>
            </a:r>
            <a:endParaRPr lang="en-US" sz="4650" dirty="0"/>
          </a:p>
        </p:txBody>
      </p:sp>
      <p:pic>
        <p:nvPicPr>
          <p:cNvPr id="4" name="Image 1" descr="preencoded.png">
            <a:extLst>
              <a:ext uri="{FF2B5EF4-FFF2-40B4-BE49-F238E27FC236}">
                <a16:creationId xmlns:a16="http://schemas.microsoft.com/office/drawing/2014/main" id="{6D5B809D-7FB0-A5F3-3635-2DB316FF716A}"/>
              </a:ext>
            </a:extLst>
          </p:cNvPr>
          <p:cNvPicPr>
            <a:picLocks noChangeAspect="1"/>
          </p:cNvPicPr>
          <p:nvPr/>
        </p:nvPicPr>
        <p:blipFill>
          <a:blip r:embed="rId3"/>
          <a:stretch>
            <a:fillRect/>
          </a:stretch>
        </p:blipFill>
        <p:spPr>
          <a:xfrm>
            <a:off x="978755" y="1851963"/>
            <a:ext cx="1095494" cy="1752838"/>
          </a:xfrm>
          <a:prstGeom prst="rect">
            <a:avLst/>
          </a:prstGeom>
        </p:spPr>
      </p:pic>
      <p:sp>
        <p:nvSpPr>
          <p:cNvPr id="5" name="Text 1">
            <a:extLst>
              <a:ext uri="{FF2B5EF4-FFF2-40B4-BE49-F238E27FC236}">
                <a16:creationId xmlns:a16="http://schemas.microsoft.com/office/drawing/2014/main" id="{10706B6B-58C5-EC87-EB4E-C00AD86FFE43}"/>
              </a:ext>
            </a:extLst>
          </p:cNvPr>
          <p:cNvSpPr/>
          <p:nvPr/>
        </p:nvSpPr>
        <p:spPr>
          <a:xfrm>
            <a:off x="2402861" y="2071038"/>
            <a:ext cx="3097054" cy="359331"/>
          </a:xfrm>
          <a:prstGeom prst="rect">
            <a:avLst/>
          </a:prstGeom>
          <a:noFill/>
          <a:ln/>
        </p:spPr>
        <p:txBody>
          <a:bodyPr wrap="none" lIns="0" tIns="0" rIns="0" bIns="0" rtlCol="0" anchor="t"/>
          <a:lstStyle/>
          <a:p>
            <a:pPr marL="0" indent="0" algn="l">
              <a:lnSpc>
                <a:spcPts val="2800"/>
              </a:lnSpc>
              <a:buNone/>
            </a:pPr>
            <a:r>
              <a:rPr lang="en-US" sz="2800" b="1" dirty="0">
                <a:latin typeface="Calibri (Body)"/>
              </a:rPr>
              <a:t>Insufficient Data</a:t>
            </a:r>
          </a:p>
        </p:txBody>
      </p:sp>
      <p:sp>
        <p:nvSpPr>
          <p:cNvPr id="6" name="Text 2">
            <a:extLst>
              <a:ext uri="{FF2B5EF4-FFF2-40B4-BE49-F238E27FC236}">
                <a16:creationId xmlns:a16="http://schemas.microsoft.com/office/drawing/2014/main" id="{469E82DA-80D5-62B7-31D0-B06D2998800B}"/>
              </a:ext>
            </a:extLst>
          </p:cNvPr>
          <p:cNvSpPr/>
          <p:nvPr/>
        </p:nvSpPr>
        <p:spPr>
          <a:xfrm>
            <a:off x="2402860" y="2561812"/>
            <a:ext cx="6395451" cy="1126847"/>
          </a:xfrm>
          <a:prstGeom prst="rect">
            <a:avLst/>
          </a:prstGeom>
          <a:noFill/>
          <a:ln/>
        </p:spPr>
        <p:txBody>
          <a:bodyPr wrap="square" lIns="0" tIns="0" rIns="0" bIns="0" rtlCol="0" anchor="t"/>
          <a:lstStyle/>
          <a:p>
            <a:pPr marL="0" indent="0" algn="l">
              <a:lnSpc>
                <a:spcPts val="2750"/>
              </a:lnSpc>
              <a:buNone/>
            </a:pPr>
            <a:r>
              <a:rPr lang="en-US" sz="2000" dirty="0"/>
              <a:t>These 9 features are often insufficient, and leads to poor classification of toxicity. There is a clear requirement of encoding the Graph and extracting more features from the structure of the Graph</a:t>
            </a:r>
          </a:p>
          <a:p>
            <a:pPr marL="0" indent="0" algn="l">
              <a:lnSpc>
                <a:spcPts val="2750"/>
              </a:lnSpc>
              <a:buNone/>
            </a:pPr>
            <a:endParaRPr lang="en-US" sz="2000" dirty="0"/>
          </a:p>
        </p:txBody>
      </p:sp>
      <p:pic>
        <p:nvPicPr>
          <p:cNvPr id="7" name="Image 2" descr="preencoded.png">
            <a:extLst>
              <a:ext uri="{FF2B5EF4-FFF2-40B4-BE49-F238E27FC236}">
                <a16:creationId xmlns:a16="http://schemas.microsoft.com/office/drawing/2014/main" id="{AC7E13A6-B3A9-618A-5335-7C8DCAEC6F62}"/>
              </a:ext>
            </a:extLst>
          </p:cNvPr>
          <p:cNvPicPr>
            <a:picLocks noChangeAspect="1"/>
          </p:cNvPicPr>
          <p:nvPr/>
        </p:nvPicPr>
        <p:blipFill>
          <a:blip r:embed="rId4"/>
          <a:stretch>
            <a:fillRect/>
          </a:stretch>
        </p:blipFill>
        <p:spPr>
          <a:xfrm>
            <a:off x="978755" y="4481220"/>
            <a:ext cx="1095494" cy="1752838"/>
          </a:xfrm>
          <a:prstGeom prst="rect">
            <a:avLst/>
          </a:prstGeom>
        </p:spPr>
      </p:pic>
      <p:sp>
        <p:nvSpPr>
          <p:cNvPr id="8" name="Text 3">
            <a:extLst>
              <a:ext uri="{FF2B5EF4-FFF2-40B4-BE49-F238E27FC236}">
                <a16:creationId xmlns:a16="http://schemas.microsoft.com/office/drawing/2014/main" id="{4D743C07-F916-7472-FCF5-4283BAD760C9}"/>
              </a:ext>
            </a:extLst>
          </p:cNvPr>
          <p:cNvSpPr/>
          <p:nvPr/>
        </p:nvSpPr>
        <p:spPr>
          <a:xfrm>
            <a:off x="2402861" y="4764271"/>
            <a:ext cx="2875836" cy="359331"/>
          </a:xfrm>
          <a:prstGeom prst="rect">
            <a:avLst/>
          </a:prstGeom>
          <a:noFill/>
          <a:ln/>
        </p:spPr>
        <p:txBody>
          <a:bodyPr wrap="none" lIns="0" tIns="0" rIns="0" bIns="0" rtlCol="0" anchor="t"/>
          <a:lstStyle/>
          <a:p>
            <a:pPr marL="0" indent="0" algn="l">
              <a:lnSpc>
                <a:spcPts val="2800"/>
              </a:lnSpc>
              <a:buNone/>
            </a:pPr>
            <a:r>
              <a:rPr lang="en-US" sz="2800" b="1" dirty="0"/>
              <a:t>Class Imbalance</a:t>
            </a:r>
          </a:p>
        </p:txBody>
      </p:sp>
      <p:sp>
        <p:nvSpPr>
          <p:cNvPr id="9" name="Text 4">
            <a:extLst>
              <a:ext uri="{FF2B5EF4-FFF2-40B4-BE49-F238E27FC236}">
                <a16:creationId xmlns:a16="http://schemas.microsoft.com/office/drawing/2014/main" id="{0C16EC85-63A0-17C5-C5ED-932428D1EB66}"/>
              </a:ext>
            </a:extLst>
          </p:cNvPr>
          <p:cNvSpPr/>
          <p:nvPr/>
        </p:nvSpPr>
        <p:spPr>
          <a:xfrm>
            <a:off x="2402861" y="5191070"/>
            <a:ext cx="6186130" cy="701040"/>
          </a:xfrm>
          <a:prstGeom prst="rect">
            <a:avLst/>
          </a:prstGeom>
          <a:noFill/>
          <a:ln/>
        </p:spPr>
        <p:txBody>
          <a:bodyPr wrap="square" lIns="0" tIns="0" rIns="0" bIns="0" rtlCol="0" anchor="t"/>
          <a:lstStyle/>
          <a:p>
            <a:pPr marL="0" indent="0" algn="l">
              <a:lnSpc>
                <a:spcPts val="2750"/>
              </a:lnSpc>
              <a:buNone/>
            </a:pPr>
            <a:r>
              <a:rPr lang="en-US" sz="2000" dirty="0"/>
              <a:t>Very few of the 1480 molecules are toxic, precisely only 112. All the remaining are non-toxic. Thus, we need to pay more attention to the minority class and classify them correctly</a:t>
            </a:r>
          </a:p>
        </p:txBody>
      </p:sp>
    </p:spTree>
    <p:extLst>
      <p:ext uri="{BB962C8B-B14F-4D97-AF65-F5344CB8AC3E}">
        <p14:creationId xmlns:p14="http://schemas.microsoft.com/office/powerpoint/2010/main" val="3228766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ABE32-B836-B494-F53D-22D402F83450}"/>
            </a:ext>
          </a:extLst>
        </p:cNvPr>
        <p:cNvGrpSpPr/>
        <p:nvPr/>
      </p:nvGrpSpPr>
      <p:grpSpPr>
        <a:xfrm>
          <a:off x="0" y="0"/>
          <a:ext cx="0" cy="0"/>
          <a:chOff x="0" y="0"/>
          <a:chExt cx="0" cy="0"/>
        </a:xfrm>
      </p:grpSpPr>
      <p:pic>
        <p:nvPicPr>
          <p:cNvPr id="6" name="Picture 5" descr="A white clouds in blue sky&#10;&#10;Description automatically generated">
            <a:extLst>
              <a:ext uri="{FF2B5EF4-FFF2-40B4-BE49-F238E27FC236}">
                <a16:creationId xmlns:a16="http://schemas.microsoft.com/office/drawing/2014/main" id="{760553E6-E5F1-48C6-F5CE-A48B49BE8318}"/>
              </a:ext>
            </a:extLst>
          </p:cNvPr>
          <p:cNvPicPr>
            <a:picLocks noChangeAspect="1"/>
          </p:cNvPicPr>
          <p:nvPr/>
        </p:nvPicPr>
        <p:blipFill>
          <a:blip r:embed="rId3"/>
          <a:stretch>
            <a:fillRect/>
          </a:stretch>
        </p:blipFill>
        <p:spPr>
          <a:xfrm>
            <a:off x="0" y="-141069"/>
            <a:ext cx="14630400" cy="8511737"/>
          </a:xfrm>
          <a:prstGeom prst="rect">
            <a:avLst/>
          </a:prstGeom>
        </p:spPr>
      </p:pic>
      <p:sp>
        <p:nvSpPr>
          <p:cNvPr id="7" name="TextBox 6">
            <a:extLst>
              <a:ext uri="{FF2B5EF4-FFF2-40B4-BE49-F238E27FC236}">
                <a16:creationId xmlns:a16="http://schemas.microsoft.com/office/drawing/2014/main" id="{2BD60A70-E056-33CF-7614-BBC69C8C8DCB}"/>
              </a:ext>
            </a:extLst>
          </p:cNvPr>
          <p:cNvSpPr txBox="1"/>
          <p:nvPr/>
        </p:nvSpPr>
        <p:spPr>
          <a:xfrm>
            <a:off x="4326673" y="2951707"/>
            <a:ext cx="6579220" cy="2123658"/>
          </a:xfrm>
          <a:prstGeom prst="rect">
            <a:avLst/>
          </a:prstGeom>
          <a:noFill/>
        </p:spPr>
        <p:txBody>
          <a:bodyPr wrap="square" rtlCol="0">
            <a:spAutoFit/>
          </a:bodyPr>
          <a:lstStyle/>
          <a:p>
            <a:r>
              <a:rPr lang="en-IN" sz="6600" b="1" dirty="0"/>
              <a:t>Converting Graph to Feature Vectors</a:t>
            </a:r>
          </a:p>
        </p:txBody>
      </p:sp>
    </p:spTree>
    <p:extLst>
      <p:ext uri="{BB962C8B-B14F-4D97-AF65-F5344CB8AC3E}">
        <p14:creationId xmlns:p14="http://schemas.microsoft.com/office/powerpoint/2010/main" val="3105559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21725"/>
            <a:ext cx="597872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Embedding Strategies</a:t>
            </a:r>
            <a:endParaRPr lang="en-US" sz="4650" dirty="0"/>
          </a:p>
        </p:txBody>
      </p:sp>
      <p:sp>
        <p:nvSpPr>
          <p:cNvPr id="3" name="Text 1"/>
          <p:cNvSpPr/>
          <p:nvPr/>
        </p:nvSpPr>
        <p:spPr>
          <a:xfrm>
            <a:off x="793790" y="2619613"/>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study explores three distinct embedding strategies, each with its own strengths and contributions, to capture different aspects of molecular structure and properties. These strategies are:</a:t>
            </a:r>
            <a:endParaRPr lang="en-US" sz="1750" dirty="0"/>
          </a:p>
        </p:txBody>
      </p:sp>
      <p:sp>
        <p:nvSpPr>
          <p:cNvPr id="4" name="Text 2"/>
          <p:cNvSpPr/>
          <p:nvPr/>
        </p:nvSpPr>
        <p:spPr>
          <a:xfrm>
            <a:off x="793790" y="3827383"/>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x Features (9 dim </a:t>
            </a:r>
            <a:r>
              <a:rPr lang="en-US" sz="2300" b="1" dirty="0">
                <a:solidFill>
                  <a:srgbClr val="FF0000"/>
                </a:solidFill>
                <a:latin typeface="Petrona Bold" pitchFamily="34" charset="0"/>
                <a:ea typeface="Petrona Bold" pitchFamily="34" charset="-122"/>
                <a:cs typeface="Petrona Bold" pitchFamily="34" charset="-120"/>
              </a:rPr>
              <a:t>per atom</a:t>
            </a:r>
            <a:r>
              <a:rPr lang="en-US" sz="2300" b="1" dirty="0">
                <a:solidFill>
                  <a:srgbClr val="000000"/>
                </a:solidFill>
                <a:latin typeface="Petrona Bold" pitchFamily="34" charset="0"/>
                <a:ea typeface="Petrona Bold" pitchFamily="34" charset="-122"/>
                <a:cs typeface="Petrona Bold" pitchFamily="34" charset="-120"/>
              </a:rPr>
              <a:t>)</a:t>
            </a:r>
            <a:endParaRPr lang="en-US" sz="2300" dirty="0"/>
          </a:p>
        </p:txBody>
      </p:sp>
      <p:sp>
        <p:nvSpPr>
          <p:cNvPr id="5" name="Text 3"/>
          <p:cNvSpPr/>
          <p:nvPr/>
        </p:nvSpPr>
        <p:spPr>
          <a:xfrm>
            <a:off x="793790" y="4426268"/>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is the same 9 features that was provided in the </a:t>
            </a:r>
            <a:r>
              <a:rPr lang="en-US" sz="1750" dirty="0" err="1">
                <a:solidFill>
                  <a:srgbClr val="272525"/>
                </a:solidFill>
                <a:latin typeface="Inter" pitchFamily="34" charset="0"/>
                <a:ea typeface="Inter" pitchFamily="34" charset="-122"/>
                <a:cs typeface="Inter" pitchFamily="34" charset="-120"/>
              </a:rPr>
              <a:t>Clintox</a:t>
            </a:r>
            <a:r>
              <a:rPr lang="en-US" sz="1750" dirty="0">
                <a:solidFill>
                  <a:srgbClr val="272525"/>
                </a:solidFill>
                <a:latin typeface="Inter" pitchFamily="34" charset="0"/>
                <a:ea typeface="Inter" pitchFamily="34" charset="-122"/>
                <a:cs typeface="Inter" pitchFamily="34" charset="-120"/>
              </a:rPr>
              <a:t> dataset. These are 9 features per atom. So, if a molecule has </a:t>
            </a:r>
            <a:r>
              <a:rPr lang="en-US" sz="1750" dirty="0">
                <a:solidFill>
                  <a:srgbClr val="FF0000"/>
                </a:solidFill>
                <a:latin typeface="Inter" pitchFamily="34" charset="0"/>
                <a:ea typeface="Inter" pitchFamily="34" charset="-122"/>
                <a:cs typeface="Inter" pitchFamily="34" charset="-120"/>
              </a:rPr>
              <a:t>n </a:t>
            </a:r>
            <a:r>
              <a:rPr lang="en-US" sz="1750" dirty="0">
                <a:latin typeface="Inter" pitchFamily="34" charset="0"/>
                <a:ea typeface="Inter" pitchFamily="34" charset="-122"/>
                <a:cs typeface="Inter" pitchFamily="34" charset="-120"/>
              </a:rPr>
              <a:t>atoms, the dimension of x is </a:t>
            </a:r>
            <a:r>
              <a:rPr lang="en-US" sz="1750" dirty="0">
                <a:solidFill>
                  <a:srgbClr val="FF0000"/>
                </a:solidFill>
                <a:latin typeface="Inter" pitchFamily="34" charset="0"/>
                <a:ea typeface="Inter" pitchFamily="34" charset="-122"/>
                <a:cs typeface="Inter" pitchFamily="34" charset="-120"/>
              </a:rPr>
              <a:t>(n,9)</a:t>
            </a:r>
            <a:endParaRPr lang="en-US" sz="1750" dirty="0">
              <a:solidFill>
                <a:srgbClr val="FF0000"/>
              </a:solidFill>
            </a:endParaRPr>
          </a:p>
        </p:txBody>
      </p:sp>
      <p:sp>
        <p:nvSpPr>
          <p:cNvPr id="6" name="Text 4"/>
          <p:cNvSpPr/>
          <p:nvPr/>
        </p:nvSpPr>
        <p:spPr>
          <a:xfrm>
            <a:off x="5332928" y="3827383"/>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Node2Vec (64 dim </a:t>
            </a:r>
            <a:r>
              <a:rPr lang="en-US" sz="2300" b="1" dirty="0">
                <a:solidFill>
                  <a:srgbClr val="FF0000"/>
                </a:solidFill>
                <a:latin typeface="Petrona Bold" pitchFamily="34" charset="0"/>
                <a:ea typeface="Petrona Bold" pitchFamily="34" charset="-122"/>
                <a:cs typeface="Petrona Bold" pitchFamily="34" charset="-120"/>
              </a:rPr>
              <a:t>per atom</a:t>
            </a:r>
            <a:r>
              <a:rPr lang="en-US" sz="2300" b="1" dirty="0">
                <a:solidFill>
                  <a:srgbClr val="000000"/>
                </a:solidFill>
                <a:latin typeface="Petrona Bold" pitchFamily="34" charset="0"/>
                <a:ea typeface="Petrona Bold" pitchFamily="34" charset="-122"/>
                <a:cs typeface="Petrona Bold" pitchFamily="34" charset="-120"/>
              </a:rPr>
              <a:t>)</a:t>
            </a:r>
            <a:endParaRPr lang="en-US" sz="2300" dirty="0"/>
          </a:p>
        </p:txBody>
      </p:sp>
      <p:sp>
        <p:nvSpPr>
          <p:cNvPr id="7" name="Text 5"/>
          <p:cNvSpPr/>
          <p:nvPr/>
        </p:nvSpPr>
        <p:spPr>
          <a:xfrm>
            <a:off x="5332928" y="4426268"/>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Node2Vec focuses on </a:t>
            </a:r>
            <a:r>
              <a:rPr lang="en-US" sz="1750" b="1" dirty="0">
                <a:solidFill>
                  <a:srgbClr val="272525"/>
                </a:solidFill>
                <a:latin typeface="Inter" pitchFamily="34" charset="0"/>
                <a:ea typeface="Inter" pitchFamily="34" charset="-122"/>
                <a:cs typeface="Inter" pitchFamily="34" charset="-120"/>
              </a:rPr>
              <a:t>local neighborhoods</a:t>
            </a:r>
            <a:r>
              <a:rPr lang="en-US" sz="1750" dirty="0">
                <a:solidFill>
                  <a:srgbClr val="272525"/>
                </a:solidFill>
                <a:latin typeface="Inter" pitchFamily="34" charset="0"/>
                <a:ea typeface="Inter" pitchFamily="34" charset="-122"/>
                <a:cs typeface="Inter" pitchFamily="34" charset="-120"/>
              </a:rPr>
              <a:t> within the molecule, learning low-dimensional representations of </a:t>
            </a:r>
            <a:r>
              <a:rPr lang="en-US" sz="1750" dirty="0">
                <a:solidFill>
                  <a:srgbClr val="FF0000"/>
                </a:solidFill>
                <a:latin typeface="Inter" pitchFamily="34" charset="0"/>
                <a:ea typeface="Inter" pitchFamily="34" charset="-122"/>
                <a:cs typeface="Inter" pitchFamily="34" charset="-120"/>
              </a:rPr>
              <a:t>atoms</a:t>
            </a:r>
            <a:r>
              <a:rPr lang="en-US" sz="1750" dirty="0">
                <a:solidFill>
                  <a:srgbClr val="272525"/>
                </a:solidFill>
                <a:latin typeface="Inter" pitchFamily="34" charset="0"/>
                <a:ea typeface="Inter" pitchFamily="34" charset="-122"/>
                <a:cs typeface="Inter" pitchFamily="34" charset="-120"/>
              </a:rPr>
              <a:t> based on their connections and relationships within the graph. So, for a molecule with </a:t>
            </a:r>
            <a:r>
              <a:rPr lang="en-US" sz="1750" dirty="0">
                <a:solidFill>
                  <a:srgbClr val="FF0000"/>
                </a:solidFill>
                <a:latin typeface="Inter" pitchFamily="34" charset="0"/>
                <a:ea typeface="Inter" pitchFamily="34" charset="-122"/>
                <a:cs typeface="Inter" pitchFamily="34" charset="-120"/>
              </a:rPr>
              <a:t>n</a:t>
            </a:r>
            <a:r>
              <a:rPr lang="en-US" sz="1750" dirty="0">
                <a:solidFill>
                  <a:srgbClr val="272525"/>
                </a:solidFill>
                <a:latin typeface="Inter" pitchFamily="34" charset="0"/>
                <a:ea typeface="Inter" pitchFamily="34" charset="-122"/>
                <a:cs typeface="Inter" pitchFamily="34" charset="-120"/>
              </a:rPr>
              <a:t> atoms, the dimension will be </a:t>
            </a:r>
            <a:r>
              <a:rPr lang="en-US" sz="1750" dirty="0">
                <a:solidFill>
                  <a:srgbClr val="FF0000"/>
                </a:solidFill>
                <a:latin typeface="Inter" pitchFamily="34" charset="0"/>
                <a:ea typeface="Inter" pitchFamily="34" charset="-122"/>
                <a:cs typeface="Inter" pitchFamily="34" charset="-120"/>
              </a:rPr>
              <a:t>(n,64)</a:t>
            </a:r>
            <a:endParaRPr lang="en-US" sz="1750" dirty="0">
              <a:solidFill>
                <a:srgbClr val="FF0000"/>
              </a:solidFill>
            </a:endParaRPr>
          </a:p>
        </p:txBody>
      </p:sp>
      <p:sp>
        <p:nvSpPr>
          <p:cNvPr id="8" name="Text 6"/>
          <p:cNvSpPr/>
          <p:nvPr/>
        </p:nvSpPr>
        <p:spPr>
          <a:xfrm>
            <a:off x="9872067" y="3827383"/>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Graph2Vec (64 dim </a:t>
            </a:r>
            <a:r>
              <a:rPr lang="en-US" sz="2300" b="1" dirty="0">
                <a:solidFill>
                  <a:srgbClr val="FF0000"/>
                </a:solidFill>
                <a:latin typeface="Petrona Bold" pitchFamily="34" charset="0"/>
                <a:ea typeface="Petrona Bold" pitchFamily="34" charset="-122"/>
                <a:cs typeface="Petrona Bold" pitchFamily="34" charset="-120"/>
              </a:rPr>
              <a:t>per graph</a:t>
            </a:r>
            <a:r>
              <a:rPr lang="en-US" sz="2300" b="1" dirty="0">
                <a:solidFill>
                  <a:srgbClr val="000000"/>
                </a:solidFill>
                <a:latin typeface="Petrona Bold" pitchFamily="34" charset="0"/>
                <a:ea typeface="Petrona Bold" pitchFamily="34" charset="-122"/>
                <a:cs typeface="Petrona Bold" pitchFamily="34" charset="-120"/>
              </a:rPr>
              <a:t>)</a:t>
            </a:r>
            <a:endParaRPr lang="en-US" sz="2300" dirty="0"/>
          </a:p>
        </p:txBody>
      </p:sp>
      <p:sp>
        <p:nvSpPr>
          <p:cNvPr id="9" name="Text 7"/>
          <p:cNvSpPr/>
          <p:nvPr/>
        </p:nvSpPr>
        <p:spPr>
          <a:xfrm>
            <a:off x="9872067" y="4426268"/>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Graph2Vec takes a </a:t>
            </a:r>
            <a:r>
              <a:rPr lang="en-US" sz="1750" b="1" dirty="0">
                <a:solidFill>
                  <a:srgbClr val="272525"/>
                </a:solidFill>
                <a:latin typeface="Inter" pitchFamily="34" charset="0"/>
                <a:ea typeface="Inter" pitchFamily="34" charset="-122"/>
                <a:cs typeface="Inter" pitchFamily="34" charset="-120"/>
              </a:rPr>
              <a:t>global perspective</a:t>
            </a:r>
            <a:r>
              <a:rPr lang="en-US" sz="1750" dirty="0">
                <a:solidFill>
                  <a:srgbClr val="272525"/>
                </a:solidFill>
                <a:latin typeface="Inter" pitchFamily="34" charset="0"/>
                <a:ea typeface="Inter" pitchFamily="34" charset="-122"/>
                <a:cs typeface="Inter" pitchFamily="34" charset="-120"/>
              </a:rPr>
              <a:t>, capturing the overall structure of the molecule by generating a vector representation that summarizes the </a:t>
            </a:r>
            <a:r>
              <a:rPr lang="en-US" sz="1750" dirty="0">
                <a:solidFill>
                  <a:srgbClr val="FF0000"/>
                </a:solidFill>
                <a:latin typeface="Inter" pitchFamily="34" charset="0"/>
                <a:ea typeface="Inter" pitchFamily="34" charset="-122"/>
                <a:cs typeface="Inter" pitchFamily="34" charset="-120"/>
              </a:rPr>
              <a:t>entire</a:t>
            </a:r>
            <a:r>
              <a:rPr lang="en-US" sz="1750" dirty="0">
                <a:solidFill>
                  <a:srgbClr val="272525"/>
                </a:solidFill>
                <a:latin typeface="Inter" pitchFamily="34" charset="0"/>
                <a:ea typeface="Inter" pitchFamily="34" charset="-122"/>
                <a:cs typeface="Inter" pitchFamily="34" charset="-120"/>
              </a:rPr>
              <a:t> graph. Thus, a certain molecule will have dimension as </a:t>
            </a:r>
            <a:r>
              <a:rPr lang="en-US" sz="1750" dirty="0">
                <a:solidFill>
                  <a:srgbClr val="FF0000"/>
                </a:solidFill>
                <a:latin typeface="Inter" pitchFamily="34" charset="0"/>
                <a:ea typeface="Inter" pitchFamily="34" charset="-122"/>
                <a:cs typeface="Inter" pitchFamily="34" charset="-120"/>
              </a:rPr>
              <a:t>(1, 64) </a:t>
            </a:r>
            <a:r>
              <a:rPr lang="en-US" sz="1750" dirty="0">
                <a:solidFill>
                  <a:srgbClr val="272525"/>
                </a:solidFill>
                <a:latin typeface="Inter" pitchFamily="34" charset="0"/>
                <a:ea typeface="Inter" pitchFamily="34" charset="-122"/>
                <a:cs typeface="Inter" pitchFamily="34" charset="-120"/>
              </a:rPr>
              <a:t>irrespective of the no. of atoms present in it</a:t>
            </a:r>
            <a:endParaRPr lang="en-US" sz="1750" dirty="0"/>
          </a:p>
        </p:txBody>
      </p:sp>
      <p:pic>
        <p:nvPicPr>
          <p:cNvPr id="11" name="Picture 10">
            <a:extLst>
              <a:ext uri="{FF2B5EF4-FFF2-40B4-BE49-F238E27FC236}">
                <a16:creationId xmlns:a16="http://schemas.microsoft.com/office/drawing/2014/main" id="{C025683D-53D0-E54A-7545-65E88FF9C995}"/>
              </a:ext>
            </a:extLst>
          </p:cNvPr>
          <p:cNvPicPr>
            <a:picLocks noChangeAspect="1"/>
          </p:cNvPicPr>
          <p:nvPr/>
        </p:nvPicPr>
        <p:blipFill>
          <a:blip r:embed="rId3"/>
          <a:stretch>
            <a:fillRect/>
          </a:stretch>
        </p:blipFill>
        <p:spPr>
          <a:xfrm>
            <a:off x="11120077" y="7572283"/>
            <a:ext cx="3458058" cy="6573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82A518F-6B40-99E2-2D28-1ECCC6DDDEEE}"/>
              </a:ext>
            </a:extLst>
          </p:cNvPr>
          <p:cNvSpPr/>
          <p:nvPr/>
        </p:nvSpPr>
        <p:spPr>
          <a:xfrm>
            <a:off x="793790" y="1421725"/>
            <a:ext cx="597872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Embedding Strategies</a:t>
            </a:r>
            <a:endParaRPr lang="en-US" sz="4650" dirty="0"/>
          </a:p>
        </p:txBody>
      </p:sp>
      <p:sp>
        <p:nvSpPr>
          <p:cNvPr id="3" name="TextBox 2">
            <a:extLst>
              <a:ext uri="{FF2B5EF4-FFF2-40B4-BE49-F238E27FC236}">
                <a16:creationId xmlns:a16="http://schemas.microsoft.com/office/drawing/2014/main" id="{E2978751-94F4-7D9F-1965-CEDC7E951CF5}"/>
              </a:ext>
            </a:extLst>
          </p:cNvPr>
          <p:cNvSpPr txBox="1"/>
          <p:nvPr/>
        </p:nvSpPr>
        <p:spPr>
          <a:xfrm>
            <a:off x="1706137" y="2486722"/>
            <a:ext cx="12110224" cy="369332"/>
          </a:xfrm>
          <a:prstGeom prst="rect">
            <a:avLst/>
          </a:prstGeom>
          <a:noFill/>
        </p:spPr>
        <p:txBody>
          <a:bodyPr wrap="square" rtlCol="0">
            <a:spAutoFit/>
          </a:bodyPr>
          <a:lstStyle/>
          <a:p>
            <a:r>
              <a:rPr lang="en-IN" dirty="0">
                <a:solidFill>
                  <a:srgbClr val="FF0000"/>
                </a:solidFill>
                <a:latin typeface="Inter" panose="020B0604020202020204" charset="0"/>
                <a:ea typeface="Inter" panose="020B0604020202020204" charset="0"/>
              </a:rPr>
              <a:t>In a particular molecule, let us assume for now that the no. of atoms (represented as nodes) present be n = 5 </a:t>
            </a:r>
          </a:p>
        </p:txBody>
      </p:sp>
    </p:spTree>
    <p:extLst>
      <p:ext uri="{BB962C8B-B14F-4D97-AF65-F5344CB8AC3E}">
        <p14:creationId xmlns:p14="http://schemas.microsoft.com/office/powerpoint/2010/main" val="2023301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01524-3017-A976-4EB2-2ED431D8D5B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6F169BF-BD64-66E1-CB08-52BD178D8C01}"/>
              </a:ext>
            </a:extLst>
          </p:cNvPr>
          <p:cNvSpPr/>
          <p:nvPr/>
        </p:nvSpPr>
        <p:spPr>
          <a:xfrm>
            <a:off x="793790" y="1421725"/>
            <a:ext cx="597872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Embedding Strategies</a:t>
            </a:r>
            <a:endParaRPr lang="en-US" sz="4650" dirty="0"/>
          </a:p>
        </p:txBody>
      </p:sp>
      <p:sp>
        <p:nvSpPr>
          <p:cNvPr id="3" name="TextBox 2">
            <a:extLst>
              <a:ext uri="{FF2B5EF4-FFF2-40B4-BE49-F238E27FC236}">
                <a16:creationId xmlns:a16="http://schemas.microsoft.com/office/drawing/2014/main" id="{28FFB1D3-96E0-B123-9256-10FE4E84845B}"/>
              </a:ext>
            </a:extLst>
          </p:cNvPr>
          <p:cNvSpPr txBox="1"/>
          <p:nvPr/>
        </p:nvSpPr>
        <p:spPr>
          <a:xfrm>
            <a:off x="1706137" y="2486722"/>
            <a:ext cx="12110224" cy="369332"/>
          </a:xfrm>
          <a:prstGeom prst="rect">
            <a:avLst/>
          </a:prstGeom>
          <a:noFill/>
        </p:spPr>
        <p:txBody>
          <a:bodyPr wrap="square" rtlCol="0">
            <a:spAutoFit/>
          </a:bodyPr>
          <a:lstStyle/>
          <a:p>
            <a:r>
              <a:rPr lang="en-IN" dirty="0">
                <a:solidFill>
                  <a:srgbClr val="FF0000"/>
                </a:solidFill>
                <a:latin typeface="Inter" panose="020B0604020202020204" charset="0"/>
                <a:ea typeface="Inter" panose="020B0604020202020204" charset="0"/>
              </a:rPr>
              <a:t>In a particular molecule, let us assume for now that the no. of atoms (represented as nodes) present be n = 5 </a:t>
            </a:r>
          </a:p>
        </p:txBody>
      </p:sp>
      <p:graphicFrame>
        <p:nvGraphicFramePr>
          <p:cNvPr id="4" name="Table 3">
            <a:extLst>
              <a:ext uri="{FF2B5EF4-FFF2-40B4-BE49-F238E27FC236}">
                <a16:creationId xmlns:a16="http://schemas.microsoft.com/office/drawing/2014/main" id="{B2011F43-0948-FE6A-8F49-0F4C481C4C29}"/>
              </a:ext>
            </a:extLst>
          </p:cNvPr>
          <p:cNvGraphicFramePr>
            <a:graphicFrameLocks noGrp="1"/>
          </p:cNvGraphicFramePr>
          <p:nvPr>
            <p:extLst>
              <p:ext uri="{D42A27DB-BD31-4B8C-83A1-F6EECF244321}">
                <p14:modId xmlns:p14="http://schemas.microsoft.com/office/powerpoint/2010/main" val="2785920107"/>
              </p:ext>
            </p:extLst>
          </p:nvPr>
        </p:nvGraphicFramePr>
        <p:xfrm>
          <a:off x="2627239" y="4611482"/>
          <a:ext cx="9753597" cy="1854200"/>
        </p:xfrm>
        <a:graphic>
          <a:graphicData uri="http://schemas.openxmlformats.org/drawingml/2006/table">
            <a:tbl>
              <a:tblPr firstRow="1" bandRow="1">
                <a:tableStyleId>{5940675A-B579-460E-94D1-54222C63F5DA}</a:tableStyleId>
              </a:tblPr>
              <a:tblGrid>
                <a:gridCol w="1083733">
                  <a:extLst>
                    <a:ext uri="{9D8B030D-6E8A-4147-A177-3AD203B41FA5}">
                      <a16:colId xmlns:a16="http://schemas.microsoft.com/office/drawing/2014/main" val="2306396054"/>
                    </a:ext>
                  </a:extLst>
                </a:gridCol>
                <a:gridCol w="1083733">
                  <a:extLst>
                    <a:ext uri="{9D8B030D-6E8A-4147-A177-3AD203B41FA5}">
                      <a16:colId xmlns:a16="http://schemas.microsoft.com/office/drawing/2014/main" val="2590381813"/>
                    </a:ext>
                  </a:extLst>
                </a:gridCol>
                <a:gridCol w="1083733">
                  <a:extLst>
                    <a:ext uri="{9D8B030D-6E8A-4147-A177-3AD203B41FA5}">
                      <a16:colId xmlns:a16="http://schemas.microsoft.com/office/drawing/2014/main" val="2846329084"/>
                    </a:ext>
                  </a:extLst>
                </a:gridCol>
                <a:gridCol w="1083733">
                  <a:extLst>
                    <a:ext uri="{9D8B030D-6E8A-4147-A177-3AD203B41FA5}">
                      <a16:colId xmlns:a16="http://schemas.microsoft.com/office/drawing/2014/main" val="2282746954"/>
                    </a:ext>
                  </a:extLst>
                </a:gridCol>
                <a:gridCol w="1083733">
                  <a:extLst>
                    <a:ext uri="{9D8B030D-6E8A-4147-A177-3AD203B41FA5}">
                      <a16:colId xmlns:a16="http://schemas.microsoft.com/office/drawing/2014/main" val="1943390563"/>
                    </a:ext>
                  </a:extLst>
                </a:gridCol>
                <a:gridCol w="1083733">
                  <a:extLst>
                    <a:ext uri="{9D8B030D-6E8A-4147-A177-3AD203B41FA5}">
                      <a16:colId xmlns:a16="http://schemas.microsoft.com/office/drawing/2014/main" val="3815487891"/>
                    </a:ext>
                  </a:extLst>
                </a:gridCol>
                <a:gridCol w="1083733">
                  <a:extLst>
                    <a:ext uri="{9D8B030D-6E8A-4147-A177-3AD203B41FA5}">
                      <a16:colId xmlns:a16="http://schemas.microsoft.com/office/drawing/2014/main" val="2075784944"/>
                    </a:ext>
                  </a:extLst>
                </a:gridCol>
                <a:gridCol w="1083733">
                  <a:extLst>
                    <a:ext uri="{9D8B030D-6E8A-4147-A177-3AD203B41FA5}">
                      <a16:colId xmlns:a16="http://schemas.microsoft.com/office/drawing/2014/main" val="4251974256"/>
                    </a:ext>
                  </a:extLst>
                </a:gridCol>
                <a:gridCol w="1083733">
                  <a:extLst>
                    <a:ext uri="{9D8B030D-6E8A-4147-A177-3AD203B41FA5}">
                      <a16:colId xmlns:a16="http://schemas.microsoft.com/office/drawing/2014/main" val="649485440"/>
                    </a:ext>
                  </a:extLst>
                </a:gridCol>
              </a:tblGrid>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261303333"/>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39900871"/>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491335800"/>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91387777"/>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109643904"/>
                  </a:ext>
                </a:extLst>
              </a:tr>
            </a:tbl>
          </a:graphicData>
        </a:graphic>
      </p:graphicFrame>
      <p:pic>
        <p:nvPicPr>
          <p:cNvPr id="5" name="Image 1" descr="preencoded.png">
            <a:extLst>
              <a:ext uri="{FF2B5EF4-FFF2-40B4-BE49-F238E27FC236}">
                <a16:creationId xmlns:a16="http://schemas.microsoft.com/office/drawing/2014/main" id="{AD63CA9E-020C-9A77-56D0-5E1D380497EC}"/>
              </a:ext>
            </a:extLst>
          </p:cNvPr>
          <p:cNvPicPr>
            <a:picLocks noChangeAspect="1"/>
          </p:cNvPicPr>
          <p:nvPr/>
        </p:nvPicPr>
        <p:blipFill>
          <a:blip r:embed="rId2"/>
          <a:stretch>
            <a:fillRect/>
          </a:stretch>
        </p:blipFill>
        <p:spPr>
          <a:xfrm>
            <a:off x="6695488" y="3146755"/>
            <a:ext cx="584615" cy="935410"/>
          </a:xfrm>
          <a:prstGeom prst="rect">
            <a:avLst/>
          </a:prstGeom>
        </p:spPr>
      </p:pic>
      <p:pic>
        <p:nvPicPr>
          <p:cNvPr id="7" name="Picture 6">
            <a:extLst>
              <a:ext uri="{FF2B5EF4-FFF2-40B4-BE49-F238E27FC236}">
                <a16:creationId xmlns:a16="http://schemas.microsoft.com/office/drawing/2014/main" id="{55F7BA13-6F1C-7EE3-54F6-477968C906F6}"/>
              </a:ext>
            </a:extLst>
          </p:cNvPr>
          <p:cNvPicPr>
            <a:picLocks noChangeAspect="1"/>
          </p:cNvPicPr>
          <p:nvPr/>
        </p:nvPicPr>
        <p:blipFill>
          <a:blip r:embed="rId3"/>
          <a:stretch>
            <a:fillRect/>
          </a:stretch>
        </p:blipFill>
        <p:spPr>
          <a:xfrm>
            <a:off x="6765681" y="3346990"/>
            <a:ext cx="514422" cy="428685"/>
          </a:xfrm>
          <a:prstGeom prst="rect">
            <a:avLst/>
          </a:prstGeom>
        </p:spPr>
      </p:pic>
      <p:sp>
        <p:nvSpPr>
          <p:cNvPr id="8" name="TextBox 7">
            <a:extLst>
              <a:ext uri="{FF2B5EF4-FFF2-40B4-BE49-F238E27FC236}">
                <a16:creationId xmlns:a16="http://schemas.microsoft.com/office/drawing/2014/main" id="{C4E32B31-AF7E-D87D-A95F-49958280AEAD}"/>
              </a:ext>
            </a:extLst>
          </p:cNvPr>
          <p:cNvSpPr txBox="1"/>
          <p:nvPr/>
        </p:nvSpPr>
        <p:spPr>
          <a:xfrm>
            <a:off x="1304693" y="4988826"/>
            <a:ext cx="1215483" cy="769441"/>
          </a:xfrm>
          <a:prstGeom prst="rect">
            <a:avLst/>
          </a:prstGeom>
          <a:noFill/>
        </p:spPr>
        <p:txBody>
          <a:bodyPr wrap="square" rtlCol="0">
            <a:spAutoFit/>
          </a:bodyPr>
          <a:lstStyle/>
          <a:p>
            <a:r>
              <a:rPr lang="en-IN" sz="4400" b="1" dirty="0">
                <a:latin typeface="Inter" panose="020B0604020202020204" charset="0"/>
                <a:ea typeface="Inter" panose="020B0604020202020204" charset="0"/>
              </a:rPr>
              <a:t>x = </a:t>
            </a:r>
          </a:p>
        </p:txBody>
      </p:sp>
      <p:graphicFrame>
        <p:nvGraphicFramePr>
          <p:cNvPr id="9" name="Table 8">
            <a:extLst>
              <a:ext uri="{FF2B5EF4-FFF2-40B4-BE49-F238E27FC236}">
                <a16:creationId xmlns:a16="http://schemas.microsoft.com/office/drawing/2014/main" id="{FE2C9C82-580A-713F-B039-2E0361D38C0C}"/>
              </a:ext>
            </a:extLst>
          </p:cNvPr>
          <p:cNvGraphicFramePr>
            <a:graphicFrameLocks noGrp="1"/>
          </p:cNvGraphicFramePr>
          <p:nvPr>
            <p:extLst>
              <p:ext uri="{D42A27DB-BD31-4B8C-83A1-F6EECF244321}">
                <p14:modId xmlns:p14="http://schemas.microsoft.com/office/powerpoint/2010/main" val="2891051176"/>
              </p:ext>
            </p:extLst>
          </p:nvPr>
        </p:nvGraphicFramePr>
        <p:xfrm>
          <a:off x="2984810" y="6622455"/>
          <a:ext cx="9753597" cy="370840"/>
        </p:xfrm>
        <a:graphic>
          <a:graphicData uri="http://schemas.openxmlformats.org/drawingml/2006/table">
            <a:tbl>
              <a:tblPr firstRow="1" bandRow="1">
                <a:tableStyleId>{2D5ABB26-0587-4C30-8999-92F81FD0307C}</a:tableStyleId>
              </a:tblPr>
              <a:tblGrid>
                <a:gridCol w="1083733">
                  <a:extLst>
                    <a:ext uri="{9D8B030D-6E8A-4147-A177-3AD203B41FA5}">
                      <a16:colId xmlns:a16="http://schemas.microsoft.com/office/drawing/2014/main" val="225753238"/>
                    </a:ext>
                  </a:extLst>
                </a:gridCol>
                <a:gridCol w="1083733">
                  <a:extLst>
                    <a:ext uri="{9D8B030D-6E8A-4147-A177-3AD203B41FA5}">
                      <a16:colId xmlns:a16="http://schemas.microsoft.com/office/drawing/2014/main" val="3238048210"/>
                    </a:ext>
                  </a:extLst>
                </a:gridCol>
                <a:gridCol w="1083733">
                  <a:extLst>
                    <a:ext uri="{9D8B030D-6E8A-4147-A177-3AD203B41FA5}">
                      <a16:colId xmlns:a16="http://schemas.microsoft.com/office/drawing/2014/main" val="451267521"/>
                    </a:ext>
                  </a:extLst>
                </a:gridCol>
                <a:gridCol w="1083733">
                  <a:extLst>
                    <a:ext uri="{9D8B030D-6E8A-4147-A177-3AD203B41FA5}">
                      <a16:colId xmlns:a16="http://schemas.microsoft.com/office/drawing/2014/main" val="4010319467"/>
                    </a:ext>
                  </a:extLst>
                </a:gridCol>
                <a:gridCol w="1083733">
                  <a:extLst>
                    <a:ext uri="{9D8B030D-6E8A-4147-A177-3AD203B41FA5}">
                      <a16:colId xmlns:a16="http://schemas.microsoft.com/office/drawing/2014/main" val="458052736"/>
                    </a:ext>
                  </a:extLst>
                </a:gridCol>
                <a:gridCol w="1083733">
                  <a:extLst>
                    <a:ext uri="{9D8B030D-6E8A-4147-A177-3AD203B41FA5}">
                      <a16:colId xmlns:a16="http://schemas.microsoft.com/office/drawing/2014/main" val="1441403757"/>
                    </a:ext>
                  </a:extLst>
                </a:gridCol>
                <a:gridCol w="1083733">
                  <a:extLst>
                    <a:ext uri="{9D8B030D-6E8A-4147-A177-3AD203B41FA5}">
                      <a16:colId xmlns:a16="http://schemas.microsoft.com/office/drawing/2014/main" val="636985289"/>
                    </a:ext>
                  </a:extLst>
                </a:gridCol>
                <a:gridCol w="1083733">
                  <a:extLst>
                    <a:ext uri="{9D8B030D-6E8A-4147-A177-3AD203B41FA5}">
                      <a16:colId xmlns:a16="http://schemas.microsoft.com/office/drawing/2014/main" val="1905055203"/>
                    </a:ext>
                  </a:extLst>
                </a:gridCol>
                <a:gridCol w="1083733">
                  <a:extLst>
                    <a:ext uri="{9D8B030D-6E8A-4147-A177-3AD203B41FA5}">
                      <a16:colId xmlns:a16="http://schemas.microsoft.com/office/drawing/2014/main" val="3203163209"/>
                    </a:ext>
                  </a:extLst>
                </a:gridCol>
              </a:tblGrid>
              <a:tr h="370840">
                <a:tc>
                  <a:txBody>
                    <a:bodyPr/>
                    <a:lstStyle/>
                    <a:p>
                      <a:r>
                        <a:rPr lang="en-IN" b="1" dirty="0"/>
                        <a:t>1</a:t>
                      </a:r>
                    </a:p>
                  </a:txBody>
                  <a:tcPr/>
                </a:tc>
                <a:tc>
                  <a:txBody>
                    <a:bodyPr/>
                    <a:lstStyle/>
                    <a:p>
                      <a:r>
                        <a:rPr lang="en-IN" b="1" dirty="0"/>
                        <a:t>2</a:t>
                      </a:r>
                    </a:p>
                  </a:txBody>
                  <a:tcPr/>
                </a:tc>
                <a:tc>
                  <a:txBody>
                    <a:bodyPr/>
                    <a:lstStyle/>
                    <a:p>
                      <a:r>
                        <a:rPr lang="en-IN" b="1" dirty="0"/>
                        <a:t>3</a:t>
                      </a:r>
                    </a:p>
                  </a:txBody>
                  <a:tcPr/>
                </a:tc>
                <a:tc>
                  <a:txBody>
                    <a:bodyPr/>
                    <a:lstStyle/>
                    <a:p>
                      <a:r>
                        <a:rPr lang="en-IN" b="1" dirty="0"/>
                        <a:t>4</a:t>
                      </a:r>
                    </a:p>
                  </a:txBody>
                  <a:tcPr/>
                </a:tc>
                <a:tc>
                  <a:txBody>
                    <a:bodyPr/>
                    <a:lstStyle/>
                    <a:p>
                      <a:r>
                        <a:rPr lang="en-IN" b="1" dirty="0"/>
                        <a:t>5</a:t>
                      </a:r>
                    </a:p>
                  </a:txBody>
                  <a:tcPr/>
                </a:tc>
                <a:tc>
                  <a:txBody>
                    <a:bodyPr/>
                    <a:lstStyle/>
                    <a:p>
                      <a:r>
                        <a:rPr lang="en-IN" b="1" dirty="0"/>
                        <a:t>6</a:t>
                      </a:r>
                    </a:p>
                  </a:txBody>
                  <a:tcPr/>
                </a:tc>
                <a:tc>
                  <a:txBody>
                    <a:bodyPr/>
                    <a:lstStyle/>
                    <a:p>
                      <a:r>
                        <a:rPr lang="en-IN" b="1" dirty="0"/>
                        <a:t>7</a:t>
                      </a:r>
                    </a:p>
                  </a:txBody>
                  <a:tcPr/>
                </a:tc>
                <a:tc>
                  <a:txBody>
                    <a:bodyPr/>
                    <a:lstStyle/>
                    <a:p>
                      <a:r>
                        <a:rPr lang="en-IN" b="1" dirty="0"/>
                        <a:t>8</a:t>
                      </a:r>
                    </a:p>
                  </a:txBody>
                  <a:tcPr/>
                </a:tc>
                <a:tc>
                  <a:txBody>
                    <a:bodyPr/>
                    <a:lstStyle/>
                    <a:p>
                      <a:r>
                        <a:rPr lang="en-IN" b="1" dirty="0"/>
                        <a:t>9</a:t>
                      </a:r>
                    </a:p>
                  </a:txBody>
                  <a:tcPr/>
                </a:tc>
                <a:extLst>
                  <a:ext uri="{0D108BD9-81ED-4DB2-BD59-A6C34878D82A}">
                    <a16:rowId xmlns:a16="http://schemas.microsoft.com/office/drawing/2014/main" val="1586124584"/>
                  </a:ext>
                </a:extLst>
              </a:tr>
            </a:tbl>
          </a:graphicData>
        </a:graphic>
      </p:graphicFrame>
      <p:graphicFrame>
        <p:nvGraphicFramePr>
          <p:cNvPr id="10" name="Table 9">
            <a:extLst>
              <a:ext uri="{FF2B5EF4-FFF2-40B4-BE49-F238E27FC236}">
                <a16:creationId xmlns:a16="http://schemas.microsoft.com/office/drawing/2014/main" id="{2EF54860-E1ED-E842-9D99-892EE4940E61}"/>
              </a:ext>
            </a:extLst>
          </p:cNvPr>
          <p:cNvGraphicFramePr>
            <a:graphicFrameLocks noGrp="1"/>
          </p:cNvGraphicFramePr>
          <p:nvPr>
            <p:extLst>
              <p:ext uri="{D42A27DB-BD31-4B8C-83A1-F6EECF244321}">
                <p14:modId xmlns:p14="http://schemas.microsoft.com/office/powerpoint/2010/main" val="1502964594"/>
              </p:ext>
            </p:extLst>
          </p:nvPr>
        </p:nvGraphicFramePr>
        <p:xfrm>
          <a:off x="12465202" y="4611482"/>
          <a:ext cx="546410" cy="1854200"/>
        </p:xfrm>
        <a:graphic>
          <a:graphicData uri="http://schemas.openxmlformats.org/drawingml/2006/table">
            <a:tbl>
              <a:tblPr firstRow="1" bandRow="1">
                <a:tableStyleId>{2D5ABB26-0587-4C30-8999-92F81FD0307C}</a:tableStyleId>
              </a:tblPr>
              <a:tblGrid>
                <a:gridCol w="546410">
                  <a:extLst>
                    <a:ext uri="{9D8B030D-6E8A-4147-A177-3AD203B41FA5}">
                      <a16:colId xmlns:a16="http://schemas.microsoft.com/office/drawing/2014/main" val="1286608121"/>
                    </a:ext>
                  </a:extLst>
                </a:gridCol>
              </a:tblGrid>
              <a:tr h="370840">
                <a:tc>
                  <a:txBody>
                    <a:bodyPr/>
                    <a:lstStyle/>
                    <a:p>
                      <a:r>
                        <a:rPr lang="en-IN" b="1" dirty="0"/>
                        <a:t>1</a:t>
                      </a:r>
                    </a:p>
                  </a:txBody>
                  <a:tcPr/>
                </a:tc>
                <a:extLst>
                  <a:ext uri="{0D108BD9-81ED-4DB2-BD59-A6C34878D82A}">
                    <a16:rowId xmlns:a16="http://schemas.microsoft.com/office/drawing/2014/main" val="1815781902"/>
                  </a:ext>
                </a:extLst>
              </a:tr>
              <a:tr h="370840">
                <a:tc>
                  <a:txBody>
                    <a:bodyPr/>
                    <a:lstStyle/>
                    <a:p>
                      <a:r>
                        <a:rPr lang="en-IN" b="1" dirty="0"/>
                        <a:t>2</a:t>
                      </a:r>
                    </a:p>
                  </a:txBody>
                  <a:tcPr/>
                </a:tc>
                <a:extLst>
                  <a:ext uri="{0D108BD9-81ED-4DB2-BD59-A6C34878D82A}">
                    <a16:rowId xmlns:a16="http://schemas.microsoft.com/office/drawing/2014/main" val="410857265"/>
                  </a:ext>
                </a:extLst>
              </a:tr>
              <a:tr h="370840">
                <a:tc>
                  <a:txBody>
                    <a:bodyPr/>
                    <a:lstStyle/>
                    <a:p>
                      <a:r>
                        <a:rPr lang="en-IN" b="1" dirty="0"/>
                        <a:t>3</a:t>
                      </a:r>
                    </a:p>
                  </a:txBody>
                  <a:tcPr/>
                </a:tc>
                <a:extLst>
                  <a:ext uri="{0D108BD9-81ED-4DB2-BD59-A6C34878D82A}">
                    <a16:rowId xmlns:a16="http://schemas.microsoft.com/office/drawing/2014/main" val="4064885691"/>
                  </a:ext>
                </a:extLst>
              </a:tr>
              <a:tr h="370840">
                <a:tc>
                  <a:txBody>
                    <a:bodyPr/>
                    <a:lstStyle/>
                    <a:p>
                      <a:r>
                        <a:rPr lang="en-IN" b="1" dirty="0"/>
                        <a:t>4</a:t>
                      </a:r>
                    </a:p>
                  </a:txBody>
                  <a:tcPr/>
                </a:tc>
                <a:extLst>
                  <a:ext uri="{0D108BD9-81ED-4DB2-BD59-A6C34878D82A}">
                    <a16:rowId xmlns:a16="http://schemas.microsoft.com/office/drawing/2014/main" val="3850967560"/>
                  </a:ext>
                </a:extLst>
              </a:tr>
              <a:tr h="370840">
                <a:tc>
                  <a:txBody>
                    <a:bodyPr/>
                    <a:lstStyle/>
                    <a:p>
                      <a:r>
                        <a:rPr lang="en-IN" b="1" dirty="0"/>
                        <a:t>5</a:t>
                      </a:r>
                    </a:p>
                  </a:txBody>
                  <a:tcPr/>
                </a:tc>
                <a:extLst>
                  <a:ext uri="{0D108BD9-81ED-4DB2-BD59-A6C34878D82A}">
                    <a16:rowId xmlns:a16="http://schemas.microsoft.com/office/drawing/2014/main" val="4118966349"/>
                  </a:ext>
                </a:extLst>
              </a:tr>
            </a:tbl>
          </a:graphicData>
        </a:graphic>
      </p:graphicFrame>
    </p:spTree>
    <p:extLst>
      <p:ext uri="{BB962C8B-B14F-4D97-AF65-F5344CB8AC3E}">
        <p14:creationId xmlns:p14="http://schemas.microsoft.com/office/powerpoint/2010/main" val="2647527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F1F34-8FAD-2286-7C14-A2700BE530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A641033-0CE2-1721-047D-E222623DE0C9}"/>
              </a:ext>
            </a:extLst>
          </p:cNvPr>
          <p:cNvSpPr/>
          <p:nvPr/>
        </p:nvSpPr>
        <p:spPr>
          <a:xfrm>
            <a:off x="782639" y="677465"/>
            <a:ext cx="597872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Concatenate the Embeddings</a:t>
            </a:r>
            <a:endParaRPr lang="en-US" sz="4650" dirty="0"/>
          </a:p>
        </p:txBody>
      </p:sp>
      <p:sp>
        <p:nvSpPr>
          <p:cNvPr id="3" name="TextBox 2">
            <a:extLst>
              <a:ext uri="{FF2B5EF4-FFF2-40B4-BE49-F238E27FC236}">
                <a16:creationId xmlns:a16="http://schemas.microsoft.com/office/drawing/2014/main" id="{CB92537E-DA87-53D1-9CAA-EECC5DA5A3C4}"/>
              </a:ext>
            </a:extLst>
          </p:cNvPr>
          <p:cNvSpPr txBox="1"/>
          <p:nvPr/>
        </p:nvSpPr>
        <p:spPr>
          <a:xfrm>
            <a:off x="1471961" y="1527717"/>
            <a:ext cx="12110224" cy="369332"/>
          </a:xfrm>
          <a:prstGeom prst="rect">
            <a:avLst/>
          </a:prstGeom>
          <a:noFill/>
        </p:spPr>
        <p:txBody>
          <a:bodyPr wrap="square" rtlCol="0">
            <a:spAutoFit/>
          </a:bodyPr>
          <a:lstStyle/>
          <a:p>
            <a:r>
              <a:rPr lang="en-IN" dirty="0">
                <a:latin typeface="Inter" panose="020B0604020202020204" charset="0"/>
                <a:ea typeface="Inter" panose="020B0604020202020204" charset="0"/>
              </a:rPr>
              <a:t>We first </a:t>
            </a:r>
            <a:r>
              <a:rPr lang="en-IN" dirty="0">
                <a:solidFill>
                  <a:srgbClr val="FF0000"/>
                </a:solidFill>
                <a:latin typeface="Inter" panose="020B0604020202020204" charset="0"/>
                <a:ea typeface="Inter" panose="020B0604020202020204" charset="0"/>
              </a:rPr>
              <a:t>repeat</a:t>
            </a:r>
            <a:r>
              <a:rPr lang="en-IN" dirty="0">
                <a:latin typeface="Inter" panose="020B0604020202020204" charset="0"/>
                <a:ea typeface="Inter" panose="020B0604020202020204" charset="0"/>
              </a:rPr>
              <a:t> the embeddings n times of the Graph2Vec (1, 64) along axis=0 to get the dimension (n,64) </a:t>
            </a:r>
          </a:p>
        </p:txBody>
      </p:sp>
      <p:graphicFrame>
        <p:nvGraphicFramePr>
          <p:cNvPr id="4" name="Table 3">
            <a:extLst>
              <a:ext uri="{FF2B5EF4-FFF2-40B4-BE49-F238E27FC236}">
                <a16:creationId xmlns:a16="http://schemas.microsoft.com/office/drawing/2014/main" id="{6A85FB47-471C-80F2-D0E0-E5055C134105}"/>
              </a:ext>
            </a:extLst>
          </p:cNvPr>
          <p:cNvGraphicFramePr>
            <a:graphicFrameLocks noGrp="1"/>
          </p:cNvGraphicFramePr>
          <p:nvPr>
            <p:extLst>
              <p:ext uri="{D42A27DB-BD31-4B8C-83A1-F6EECF244321}">
                <p14:modId xmlns:p14="http://schemas.microsoft.com/office/powerpoint/2010/main" val="3311496851"/>
              </p:ext>
            </p:extLst>
          </p:nvPr>
        </p:nvGraphicFramePr>
        <p:xfrm>
          <a:off x="1769327" y="4041697"/>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0.16</a:t>
                      </a:r>
                    </a:p>
                  </a:txBody>
                  <a:tcPr/>
                </a:tc>
                <a:tc>
                  <a:txBody>
                    <a:bodyPr/>
                    <a:lstStyle/>
                    <a:p>
                      <a:r>
                        <a:rPr lang="en-IN" b="1" dirty="0"/>
                        <a:t>-0.48</a:t>
                      </a:r>
                    </a:p>
                  </a:txBody>
                  <a:tcPr/>
                </a:tc>
                <a:tc>
                  <a:txBody>
                    <a:bodyPr/>
                    <a:lstStyle/>
                    <a:p>
                      <a:r>
                        <a:rPr lang="en-IN" b="1" dirty="0"/>
                        <a:t>1.25</a:t>
                      </a:r>
                    </a:p>
                  </a:txBody>
                  <a:tcPr/>
                </a:tc>
                <a:tc>
                  <a:txBody>
                    <a:bodyPr/>
                    <a:lstStyle/>
                    <a:p>
                      <a:r>
                        <a:rPr lang="en-IN" b="1" dirty="0"/>
                        <a:t>0.18</a:t>
                      </a:r>
                    </a:p>
                  </a:txBody>
                  <a:tcPr/>
                </a:tc>
                <a:tc>
                  <a:txBody>
                    <a:bodyPr/>
                    <a:lstStyle/>
                    <a:p>
                      <a:r>
                        <a:rPr lang="en-IN" b="1" dirty="0"/>
                        <a:t>0.74</a:t>
                      </a:r>
                    </a:p>
                  </a:txBody>
                  <a:tcPr/>
                </a:tc>
                <a:extLst>
                  <a:ext uri="{0D108BD9-81ED-4DB2-BD59-A6C34878D82A}">
                    <a16:rowId xmlns:a16="http://schemas.microsoft.com/office/drawing/2014/main" val="1825665632"/>
                  </a:ext>
                </a:extLst>
              </a:tr>
            </a:tbl>
          </a:graphicData>
        </a:graphic>
      </p:graphicFrame>
      <p:pic>
        <p:nvPicPr>
          <p:cNvPr id="6" name="Picture 5">
            <a:extLst>
              <a:ext uri="{FF2B5EF4-FFF2-40B4-BE49-F238E27FC236}">
                <a16:creationId xmlns:a16="http://schemas.microsoft.com/office/drawing/2014/main" id="{28575A9B-54FB-9D1F-48B3-B29FB325AB67}"/>
              </a:ext>
            </a:extLst>
          </p:cNvPr>
          <p:cNvPicPr>
            <a:picLocks noChangeAspect="1"/>
          </p:cNvPicPr>
          <p:nvPr/>
        </p:nvPicPr>
        <p:blipFill>
          <a:blip r:embed="rId2"/>
          <a:stretch>
            <a:fillRect/>
          </a:stretch>
        </p:blipFill>
        <p:spPr>
          <a:xfrm>
            <a:off x="8901794" y="4001713"/>
            <a:ext cx="1335025" cy="369332"/>
          </a:xfrm>
          <a:prstGeom prst="rect">
            <a:avLst/>
          </a:prstGeom>
        </p:spPr>
      </p:pic>
      <p:graphicFrame>
        <p:nvGraphicFramePr>
          <p:cNvPr id="8" name="Table 7">
            <a:extLst>
              <a:ext uri="{FF2B5EF4-FFF2-40B4-BE49-F238E27FC236}">
                <a16:creationId xmlns:a16="http://schemas.microsoft.com/office/drawing/2014/main" id="{A93CEA26-05BA-58EC-AA4F-AEA84ACC8598}"/>
              </a:ext>
            </a:extLst>
          </p:cNvPr>
          <p:cNvGraphicFramePr>
            <a:graphicFrameLocks noGrp="1"/>
          </p:cNvGraphicFramePr>
          <p:nvPr>
            <p:extLst>
              <p:ext uri="{D42A27DB-BD31-4B8C-83A1-F6EECF244321}">
                <p14:modId xmlns:p14="http://schemas.microsoft.com/office/powerpoint/2010/main" val="1035358457"/>
              </p:ext>
            </p:extLst>
          </p:nvPr>
        </p:nvGraphicFramePr>
        <p:xfrm>
          <a:off x="10656848" y="4024351"/>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0.35</a:t>
                      </a:r>
                    </a:p>
                  </a:txBody>
                  <a:tcPr/>
                </a:tc>
                <a:tc>
                  <a:txBody>
                    <a:bodyPr/>
                    <a:lstStyle/>
                    <a:p>
                      <a:r>
                        <a:rPr lang="en-IN" b="1" dirty="0"/>
                        <a:t>-1.06</a:t>
                      </a:r>
                    </a:p>
                  </a:txBody>
                  <a:tcPr/>
                </a:tc>
                <a:extLst>
                  <a:ext uri="{0D108BD9-81ED-4DB2-BD59-A6C34878D82A}">
                    <a16:rowId xmlns:a16="http://schemas.microsoft.com/office/drawing/2014/main" val="86202848"/>
                  </a:ext>
                </a:extLst>
              </a:tr>
            </a:tbl>
          </a:graphicData>
        </a:graphic>
      </p:graphicFrame>
      <p:sp>
        <p:nvSpPr>
          <p:cNvPr id="10" name="TextBox 9">
            <a:extLst>
              <a:ext uri="{FF2B5EF4-FFF2-40B4-BE49-F238E27FC236}">
                <a16:creationId xmlns:a16="http://schemas.microsoft.com/office/drawing/2014/main" id="{BB7320B3-7742-3786-B795-365FC339486D}"/>
              </a:ext>
            </a:extLst>
          </p:cNvPr>
          <p:cNvSpPr txBox="1"/>
          <p:nvPr/>
        </p:nvSpPr>
        <p:spPr>
          <a:xfrm>
            <a:off x="1895707" y="2727765"/>
            <a:ext cx="10381785" cy="461665"/>
          </a:xfrm>
          <a:prstGeom prst="rect">
            <a:avLst/>
          </a:prstGeom>
          <a:noFill/>
        </p:spPr>
        <p:txBody>
          <a:bodyPr wrap="square" rtlCol="0">
            <a:spAutoFit/>
          </a:bodyPr>
          <a:lstStyle/>
          <a:p>
            <a:r>
              <a:rPr lang="en-IN" sz="2400" b="1" u="sng" dirty="0">
                <a:latin typeface="Inter" panose="020B0604020202020204" charset="0"/>
                <a:ea typeface="Inter" panose="020B0604020202020204" charset="0"/>
              </a:rPr>
              <a:t>Graph2Vec Representation:-</a:t>
            </a:r>
            <a:r>
              <a:rPr lang="en-IN" sz="2400" b="1" dirty="0">
                <a:latin typeface="Inter" panose="020B0604020202020204" charset="0"/>
                <a:ea typeface="Inter" panose="020B0604020202020204" charset="0"/>
              </a:rPr>
              <a:t>                     				(</a:t>
            </a:r>
            <a:r>
              <a:rPr lang="en-IN" sz="2400" b="1" dirty="0">
                <a:solidFill>
                  <a:srgbClr val="FF0000"/>
                </a:solidFill>
                <a:latin typeface="Inter" panose="020B0604020202020204" charset="0"/>
                <a:ea typeface="Inter" panose="020B0604020202020204" charset="0"/>
              </a:rPr>
              <a:t>n = 5</a:t>
            </a:r>
            <a:r>
              <a:rPr lang="en-IN" sz="2400" b="1" dirty="0">
                <a:latin typeface="Inter" panose="020B0604020202020204" charset="0"/>
                <a:ea typeface="Inter" panose="020B0604020202020204" charset="0"/>
              </a:rPr>
              <a:t>)</a:t>
            </a:r>
          </a:p>
        </p:txBody>
      </p:sp>
    </p:spTree>
    <p:extLst>
      <p:ext uri="{BB962C8B-B14F-4D97-AF65-F5344CB8AC3E}">
        <p14:creationId xmlns:p14="http://schemas.microsoft.com/office/powerpoint/2010/main" val="3889485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206A6-3FED-95BD-85BF-9FF15A2606F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0349562-C361-5C00-7E08-388D2A002C47}"/>
              </a:ext>
            </a:extLst>
          </p:cNvPr>
          <p:cNvSpPr/>
          <p:nvPr/>
        </p:nvSpPr>
        <p:spPr>
          <a:xfrm>
            <a:off x="782639" y="677465"/>
            <a:ext cx="597872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Concatenate the Embeddings</a:t>
            </a:r>
            <a:endParaRPr lang="en-US" sz="4650" dirty="0"/>
          </a:p>
        </p:txBody>
      </p:sp>
      <p:sp>
        <p:nvSpPr>
          <p:cNvPr id="3" name="TextBox 2">
            <a:extLst>
              <a:ext uri="{FF2B5EF4-FFF2-40B4-BE49-F238E27FC236}">
                <a16:creationId xmlns:a16="http://schemas.microsoft.com/office/drawing/2014/main" id="{F5811EAE-F8C0-3136-56ED-4E0819D41DC9}"/>
              </a:ext>
            </a:extLst>
          </p:cNvPr>
          <p:cNvSpPr txBox="1"/>
          <p:nvPr/>
        </p:nvSpPr>
        <p:spPr>
          <a:xfrm>
            <a:off x="1471961" y="1527717"/>
            <a:ext cx="12110224" cy="369332"/>
          </a:xfrm>
          <a:prstGeom prst="rect">
            <a:avLst/>
          </a:prstGeom>
          <a:noFill/>
        </p:spPr>
        <p:txBody>
          <a:bodyPr wrap="square" rtlCol="0">
            <a:spAutoFit/>
          </a:bodyPr>
          <a:lstStyle/>
          <a:p>
            <a:r>
              <a:rPr lang="en-IN" dirty="0">
                <a:latin typeface="Inter" panose="020B0604020202020204" charset="0"/>
                <a:ea typeface="Inter" panose="020B0604020202020204" charset="0"/>
              </a:rPr>
              <a:t>We first </a:t>
            </a:r>
            <a:r>
              <a:rPr lang="en-IN" dirty="0">
                <a:solidFill>
                  <a:srgbClr val="FF0000"/>
                </a:solidFill>
                <a:latin typeface="Inter" panose="020B0604020202020204" charset="0"/>
                <a:ea typeface="Inter" panose="020B0604020202020204" charset="0"/>
              </a:rPr>
              <a:t>repeat</a:t>
            </a:r>
            <a:r>
              <a:rPr lang="en-IN" dirty="0">
                <a:latin typeface="Inter" panose="020B0604020202020204" charset="0"/>
                <a:ea typeface="Inter" panose="020B0604020202020204" charset="0"/>
              </a:rPr>
              <a:t> the embeddings n times of the Graph2Vec (1, 64) along axis=0 to get the dimension (n,64) </a:t>
            </a:r>
          </a:p>
        </p:txBody>
      </p:sp>
      <p:graphicFrame>
        <p:nvGraphicFramePr>
          <p:cNvPr id="4" name="Table 3">
            <a:extLst>
              <a:ext uri="{FF2B5EF4-FFF2-40B4-BE49-F238E27FC236}">
                <a16:creationId xmlns:a16="http://schemas.microsoft.com/office/drawing/2014/main" id="{954DB4AE-A9FC-6A41-5624-ECA5AB9138A7}"/>
              </a:ext>
            </a:extLst>
          </p:cNvPr>
          <p:cNvGraphicFramePr>
            <a:graphicFrameLocks noGrp="1"/>
          </p:cNvGraphicFramePr>
          <p:nvPr>
            <p:extLst>
              <p:ext uri="{D42A27DB-BD31-4B8C-83A1-F6EECF244321}">
                <p14:modId xmlns:p14="http://schemas.microsoft.com/office/powerpoint/2010/main" val="1292898840"/>
              </p:ext>
            </p:extLst>
          </p:nvPr>
        </p:nvGraphicFramePr>
        <p:xfrm>
          <a:off x="1769327" y="4012653"/>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0.16</a:t>
                      </a:r>
                    </a:p>
                  </a:txBody>
                  <a:tcPr/>
                </a:tc>
                <a:tc>
                  <a:txBody>
                    <a:bodyPr/>
                    <a:lstStyle/>
                    <a:p>
                      <a:r>
                        <a:rPr lang="en-IN" b="1" dirty="0"/>
                        <a:t>-0.48</a:t>
                      </a:r>
                    </a:p>
                  </a:txBody>
                  <a:tcPr/>
                </a:tc>
                <a:tc>
                  <a:txBody>
                    <a:bodyPr/>
                    <a:lstStyle/>
                    <a:p>
                      <a:r>
                        <a:rPr lang="en-IN" b="1" dirty="0"/>
                        <a:t>1.25</a:t>
                      </a:r>
                    </a:p>
                  </a:txBody>
                  <a:tcPr/>
                </a:tc>
                <a:tc>
                  <a:txBody>
                    <a:bodyPr/>
                    <a:lstStyle/>
                    <a:p>
                      <a:r>
                        <a:rPr lang="en-IN" b="1" dirty="0"/>
                        <a:t>0.18</a:t>
                      </a:r>
                    </a:p>
                  </a:txBody>
                  <a:tcPr/>
                </a:tc>
                <a:tc>
                  <a:txBody>
                    <a:bodyPr/>
                    <a:lstStyle/>
                    <a:p>
                      <a:r>
                        <a:rPr lang="en-IN" b="1" dirty="0"/>
                        <a:t>0.74</a:t>
                      </a:r>
                    </a:p>
                  </a:txBody>
                  <a:tcPr/>
                </a:tc>
                <a:extLst>
                  <a:ext uri="{0D108BD9-81ED-4DB2-BD59-A6C34878D82A}">
                    <a16:rowId xmlns:a16="http://schemas.microsoft.com/office/drawing/2014/main" val="1825665632"/>
                  </a:ext>
                </a:extLst>
              </a:tr>
            </a:tbl>
          </a:graphicData>
        </a:graphic>
      </p:graphicFrame>
      <p:pic>
        <p:nvPicPr>
          <p:cNvPr id="6" name="Picture 5">
            <a:extLst>
              <a:ext uri="{FF2B5EF4-FFF2-40B4-BE49-F238E27FC236}">
                <a16:creationId xmlns:a16="http://schemas.microsoft.com/office/drawing/2014/main" id="{CAB4DB15-42E8-4153-6EF2-2B9E94A877A7}"/>
              </a:ext>
            </a:extLst>
          </p:cNvPr>
          <p:cNvPicPr>
            <a:picLocks noChangeAspect="1"/>
          </p:cNvPicPr>
          <p:nvPr/>
        </p:nvPicPr>
        <p:blipFill>
          <a:blip r:embed="rId2"/>
          <a:stretch>
            <a:fillRect/>
          </a:stretch>
        </p:blipFill>
        <p:spPr>
          <a:xfrm>
            <a:off x="8901794" y="3972669"/>
            <a:ext cx="1335025" cy="369332"/>
          </a:xfrm>
          <a:prstGeom prst="rect">
            <a:avLst/>
          </a:prstGeom>
        </p:spPr>
      </p:pic>
      <p:graphicFrame>
        <p:nvGraphicFramePr>
          <p:cNvPr id="8" name="Table 7">
            <a:extLst>
              <a:ext uri="{FF2B5EF4-FFF2-40B4-BE49-F238E27FC236}">
                <a16:creationId xmlns:a16="http://schemas.microsoft.com/office/drawing/2014/main" id="{3A68DC37-F14C-8602-AFBF-784D87E3642A}"/>
              </a:ext>
            </a:extLst>
          </p:cNvPr>
          <p:cNvGraphicFramePr>
            <a:graphicFrameLocks noGrp="1"/>
          </p:cNvGraphicFramePr>
          <p:nvPr>
            <p:extLst>
              <p:ext uri="{D42A27DB-BD31-4B8C-83A1-F6EECF244321}">
                <p14:modId xmlns:p14="http://schemas.microsoft.com/office/powerpoint/2010/main" val="3793263126"/>
              </p:ext>
            </p:extLst>
          </p:nvPr>
        </p:nvGraphicFramePr>
        <p:xfrm>
          <a:off x="10656848" y="3995307"/>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0.35</a:t>
                      </a:r>
                    </a:p>
                  </a:txBody>
                  <a:tcPr/>
                </a:tc>
                <a:tc>
                  <a:txBody>
                    <a:bodyPr/>
                    <a:lstStyle/>
                    <a:p>
                      <a:r>
                        <a:rPr lang="en-IN" b="1" dirty="0"/>
                        <a:t>-1.06</a:t>
                      </a:r>
                    </a:p>
                  </a:txBody>
                  <a:tcPr/>
                </a:tc>
                <a:extLst>
                  <a:ext uri="{0D108BD9-81ED-4DB2-BD59-A6C34878D82A}">
                    <a16:rowId xmlns:a16="http://schemas.microsoft.com/office/drawing/2014/main" val="86202848"/>
                  </a:ext>
                </a:extLst>
              </a:tr>
            </a:tbl>
          </a:graphicData>
        </a:graphic>
      </p:graphicFrame>
      <p:graphicFrame>
        <p:nvGraphicFramePr>
          <p:cNvPr id="5" name="Table 4">
            <a:extLst>
              <a:ext uri="{FF2B5EF4-FFF2-40B4-BE49-F238E27FC236}">
                <a16:creationId xmlns:a16="http://schemas.microsoft.com/office/drawing/2014/main" id="{9694ECE1-F8D3-697B-F013-B4F30AA89CC2}"/>
              </a:ext>
            </a:extLst>
          </p:cNvPr>
          <p:cNvGraphicFramePr>
            <a:graphicFrameLocks noGrp="1"/>
          </p:cNvGraphicFramePr>
          <p:nvPr>
            <p:extLst>
              <p:ext uri="{D42A27DB-BD31-4B8C-83A1-F6EECF244321}">
                <p14:modId xmlns:p14="http://schemas.microsoft.com/office/powerpoint/2010/main" val="2712365291"/>
              </p:ext>
            </p:extLst>
          </p:nvPr>
        </p:nvGraphicFramePr>
        <p:xfrm>
          <a:off x="1769327" y="4369063"/>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0.16</a:t>
                      </a:r>
                    </a:p>
                  </a:txBody>
                  <a:tcPr/>
                </a:tc>
                <a:tc>
                  <a:txBody>
                    <a:bodyPr/>
                    <a:lstStyle/>
                    <a:p>
                      <a:r>
                        <a:rPr lang="en-IN" b="1" dirty="0"/>
                        <a:t>-0.48</a:t>
                      </a:r>
                    </a:p>
                  </a:txBody>
                  <a:tcPr/>
                </a:tc>
                <a:tc>
                  <a:txBody>
                    <a:bodyPr/>
                    <a:lstStyle/>
                    <a:p>
                      <a:r>
                        <a:rPr lang="en-IN" b="1" dirty="0"/>
                        <a:t>1.25</a:t>
                      </a:r>
                    </a:p>
                  </a:txBody>
                  <a:tcPr/>
                </a:tc>
                <a:tc>
                  <a:txBody>
                    <a:bodyPr/>
                    <a:lstStyle/>
                    <a:p>
                      <a:r>
                        <a:rPr lang="en-IN" b="1" dirty="0"/>
                        <a:t>0.18</a:t>
                      </a:r>
                    </a:p>
                  </a:txBody>
                  <a:tcPr/>
                </a:tc>
                <a:tc>
                  <a:txBody>
                    <a:bodyPr/>
                    <a:lstStyle/>
                    <a:p>
                      <a:r>
                        <a:rPr lang="en-IN" b="1" dirty="0"/>
                        <a:t>0.74</a:t>
                      </a:r>
                    </a:p>
                  </a:txBody>
                  <a:tcPr/>
                </a:tc>
                <a:extLst>
                  <a:ext uri="{0D108BD9-81ED-4DB2-BD59-A6C34878D82A}">
                    <a16:rowId xmlns:a16="http://schemas.microsoft.com/office/drawing/2014/main" val="1825665632"/>
                  </a:ext>
                </a:extLst>
              </a:tr>
            </a:tbl>
          </a:graphicData>
        </a:graphic>
      </p:graphicFrame>
      <p:pic>
        <p:nvPicPr>
          <p:cNvPr id="7" name="Picture 6">
            <a:extLst>
              <a:ext uri="{FF2B5EF4-FFF2-40B4-BE49-F238E27FC236}">
                <a16:creationId xmlns:a16="http://schemas.microsoft.com/office/drawing/2014/main" id="{C57F77BC-25FA-C376-A9E1-1E0424291DE4}"/>
              </a:ext>
            </a:extLst>
          </p:cNvPr>
          <p:cNvPicPr>
            <a:picLocks noChangeAspect="1"/>
          </p:cNvPicPr>
          <p:nvPr/>
        </p:nvPicPr>
        <p:blipFill>
          <a:blip r:embed="rId2"/>
          <a:stretch>
            <a:fillRect/>
          </a:stretch>
        </p:blipFill>
        <p:spPr>
          <a:xfrm>
            <a:off x="8901794" y="4329079"/>
            <a:ext cx="1335025" cy="369332"/>
          </a:xfrm>
          <a:prstGeom prst="rect">
            <a:avLst/>
          </a:prstGeom>
        </p:spPr>
      </p:pic>
      <p:graphicFrame>
        <p:nvGraphicFramePr>
          <p:cNvPr id="9" name="Table 8">
            <a:extLst>
              <a:ext uri="{FF2B5EF4-FFF2-40B4-BE49-F238E27FC236}">
                <a16:creationId xmlns:a16="http://schemas.microsoft.com/office/drawing/2014/main" id="{C8CEC486-C086-2EFF-0463-C934F1AF2D86}"/>
              </a:ext>
            </a:extLst>
          </p:cNvPr>
          <p:cNvGraphicFramePr>
            <a:graphicFrameLocks noGrp="1"/>
          </p:cNvGraphicFramePr>
          <p:nvPr>
            <p:extLst>
              <p:ext uri="{D42A27DB-BD31-4B8C-83A1-F6EECF244321}">
                <p14:modId xmlns:p14="http://schemas.microsoft.com/office/powerpoint/2010/main" val="1907597861"/>
              </p:ext>
            </p:extLst>
          </p:nvPr>
        </p:nvGraphicFramePr>
        <p:xfrm>
          <a:off x="10656848" y="4351717"/>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0.35</a:t>
                      </a:r>
                    </a:p>
                  </a:txBody>
                  <a:tcPr/>
                </a:tc>
                <a:tc>
                  <a:txBody>
                    <a:bodyPr/>
                    <a:lstStyle/>
                    <a:p>
                      <a:r>
                        <a:rPr lang="en-IN" b="1" dirty="0"/>
                        <a:t>-1.06</a:t>
                      </a:r>
                    </a:p>
                  </a:txBody>
                  <a:tcPr/>
                </a:tc>
                <a:extLst>
                  <a:ext uri="{0D108BD9-81ED-4DB2-BD59-A6C34878D82A}">
                    <a16:rowId xmlns:a16="http://schemas.microsoft.com/office/drawing/2014/main" val="86202848"/>
                  </a:ext>
                </a:extLst>
              </a:tr>
            </a:tbl>
          </a:graphicData>
        </a:graphic>
      </p:graphicFrame>
      <p:graphicFrame>
        <p:nvGraphicFramePr>
          <p:cNvPr id="10" name="Table 9">
            <a:extLst>
              <a:ext uri="{FF2B5EF4-FFF2-40B4-BE49-F238E27FC236}">
                <a16:creationId xmlns:a16="http://schemas.microsoft.com/office/drawing/2014/main" id="{616D560F-FB8E-50AD-1B40-5856E131A323}"/>
              </a:ext>
            </a:extLst>
          </p:cNvPr>
          <p:cNvGraphicFramePr>
            <a:graphicFrameLocks noGrp="1"/>
          </p:cNvGraphicFramePr>
          <p:nvPr>
            <p:extLst>
              <p:ext uri="{D42A27DB-BD31-4B8C-83A1-F6EECF244321}">
                <p14:modId xmlns:p14="http://schemas.microsoft.com/office/powerpoint/2010/main" val="3260279272"/>
              </p:ext>
            </p:extLst>
          </p:nvPr>
        </p:nvGraphicFramePr>
        <p:xfrm>
          <a:off x="1769327" y="4722557"/>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0.16</a:t>
                      </a:r>
                    </a:p>
                  </a:txBody>
                  <a:tcPr/>
                </a:tc>
                <a:tc>
                  <a:txBody>
                    <a:bodyPr/>
                    <a:lstStyle/>
                    <a:p>
                      <a:r>
                        <a:rPr lang="en-IN" b="1" dirty="0"/>
                        <a:t>-0.48</a:t>
                      </a:r>
                    </a:p>
                  </a:txBody>
                  <a:tcPr/>
                </a:tc>
                <a:tc>
                  <a:txBody>
                    <a:bodyPr/>
                    <a:lstStyle/>
                    <a:p>
                      <a:r>
                        <a:rPr lang="en-IN" b="1" dirty="0"/>
                        <a:t>1.25</a:t>
                      </a:r>
                    </a:p>
                  </a:txBody>
                  <a:tcPr/>
                </a:tc>
                <a:tc>
                  <a:txBody>
                    <a:bodyPr/>
                    <a:lstStyle/>
                    <a:p>
                      <a:r>
                        <a:rPr lang="en-IN" b="1" dirty="0"/>
                        <a:t>0.18</a:t>
                      </a:r>
                    </a:p>
                  </a:txBody>
                  <a:tcPr/>
                </a:tc>
                <a:tc>
                  <a:txBody>
                    <a:bodyPr/>
                    <a:lstStyle/>
                    <a:p>
                      <a:r>
                        <a:rPr lang="en-IN" b="1" dirty="0"/>
                        <a:t>0.74</a:t>
                      </a:r>
                    </a:p>
                  </a:txBody>
                  <a:tcPr/>
                </a:tc>
                <a:extLst>
                  <a:ext uri="{0D108BD9-81ED-4DB2-BD59-A6C34878D82A}">
                    <a16:rowId xmlns:a16="http://schemas.microsoft.com/office/drawing/2014/main" val="1825665632"/>
                  </a:ext>
                </a:extLst>
              </a:tr>
            </a:tbl>
          </a:graphicData>
        </a:graphic>
      </p:graphicFrame>
      <p:pic>
        <p:nvPicPr>
          <p:cNvPr id="11" name="Picture 10">
            <a:extLst>
              <a:ext uri="{FF2B5EF4-FFF2-40B4-BE49-F238E27FC236}">
                <a16:creationId xmlns:a16="http://schemas.microsoft.com/office/drawing/2014/main" id="{E8A0ED96-6FAF-0EF0-4A60-57AE4E36197B}"/>
              </a:ext>
            </a:extLst>
          </p:cNvPr>
          <p:cNvPicPr>
            <a:picLocks noChangeAspect="1"/>
          </p:cNvPicPr>
          <p:nvPr/>
        </p:nvPicPr>
        <p:blipFill>
          <a:blip r:embed="rId2"/>
          <a:stretch>
            <a:fillRect/>
          </a:stretch>
        </p:blipFill>
        <p:spPr>
          <a:xfrm>
            <a:off x="8901794" y="4682573"/>
            <a:ext cx="1335025" cy="369332"/>
          </a:xfrm>
          <a:prstGeom prst="rect">
            <a:avLst/>
          </a:prstGeom>
        </p:spPr>
      </p:pic>
      <p:graphicFrame>
        <p:nvGraphicFramePr>
          <p:cNvPr id="12" name="Table 11">
            <a:extLst>
              <a:ext uri="{FF2B5EF4-FFF2-40B4-BE49-F238E27FC236}">
                <a16:creationId xmlns:a16="http://schemas.microsoft.com/office/drawing/2014/main" id="{DAF1C94D-D9C0-89D5-CAC1-4073352E6C40}"/>
              </a:ext>
            </a:extLst>
          </p:cNvPr>
          <p:cNvGraphicFramePr>
            <a:graphicFrameLocks noGrp="1"/>
          </p:cNvGraphicFramePr>
          <p:nvPr>
            <p:extLst>
              <p:ext uri="{D42A27DB-BD31-4B8C-83A1-F6EECF244321}">
                <p14:modId xmlns:p14="http://schemas.microsoft.com/office/powerpoint/2010/main" val="972664260"/>
              </p:ext>
            </p:extLst>
          </p:nvPr>
        </p:nvGraphicFramePr>
        <p:xfrm>
          <a:off x="10656848" y="4705211"/>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0.35</a:t>
                      </a:r>
                    </a:p>
                  </a:txBody>
                  <a:tcPr/>
                </a:tc>
                <a:tc>
                  <a:txBody>
                    <a:bodyPr/>
                    <a:lstStyle/>
                    <a:p>
                      <a:r>
                        <a:rPr lang="en-IN" b="1" dirty="0"/>
                        <a:t>-1.06</a:t>
                      </a:r>
                    </a:p>
                  </a:txBody>
                  <a:tcPr/>
                </a:tc>
                <a:extLst>
                  <a:ext uri="{0D108BD9-81ED-4DB2-BD59-A6C34878D82A}">
                    <a16:rowId xmlns:a16="http://schemas.microsoft.com/office/drawing/2014/main" val="86202848"/>
                  </a:ext>
                </a:extLst>
              </a:tr>
            </a:tbl>
          </a:graphicData>
        </a:graphic>
      </p:graphicFrame>
      <p:graphicFrame>
        <p:nvGraphicFramePr>
          <p:cNvPr id="13" name="Table 12">
            <a:extLst>
              <a:ext uri="{FF2B5EF4-FFF2-40B4-BE49-F238E27FC236}">
                <a16:creationId xmlns:a16="http://schemas.microsoft.com/office/drawing/2014/main" id="{DD622DFB-CC2B-1117-5349-6498E8D9E948}"/>
              </a:ext>
            </a:extLst>
          </p:cNvPr>
          <p:cNvGraphicFramePr>
            <a:graphicFrameLocks noGrp="1"/>
          </p:cNvGraphicFramePr>
          <p:nvPr>
            <p:extLst>
              <p:ext uri="{D42A27DB-BD31-4B8C-83A1-F6EECF244321}">
                <p14:modId xmlns:p14="http://schemas.microsoft.com/office/powerpoint/2010/main" val="510873552"/>
              </p:ext>
            </p:extLst>
          </p:nvPr>
        </p:nvGraphicFramePr>
        <p:xfrm>
          <a:off x="1769327" y="5078967"/>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0.16</a:t>
                      </a:r>
                    </a:p>
                  </a:txBody>
                  <a:tcPr/>
                </a:tc>
                <a:tc>
                  <a:txBody>
                    <a:bodyPr/>
                    <a:lstStyle/>
                    <a:p>
                      <a:r>
                        <a:rPr lang="en-IN" b="1" dirty="0"/>
                        <a:t>-0.48</a:t>
                      </a:r>
                    </a:p>
                  </a:txBody>
                  <a:tcPr/>
                </a:tc>
                <a:tc>
                  <a:txBody>
                    <a:bodyPr/>
                    <a:lstStyle/>
                    <a:p>
                      <a:r>
                        <a:rPr lang="en-IN" b="1" dirty="0"/>
                        <a:t>1.25</a:t>
                      </a:r>
                    </a:p>
                  </a:txBody>
                  <a:tcPr/>
                </a:tc>
                <a:tc>
                  <a:txBody>
                    <a:bodyPr/>
                    <a:lstStyle/>
                    <a:p>
                      <a:r>
                        <a:rPr lang="en-IN" b="1" dirty="0"/>
                        <a:t>0.18</a:t>
                      </a:r>
                    </a:p>
                  </a:txBody>
                  <a:tcPr/>
                </a:tc>
                <a:tc>
                  <a:txBody>
                    <a:bodyPr/>
                    <a:lstStyle/>
                    <a:p>
                      <a:r>
                        <a:rPr lang="en-IN" b="1" dirty="0"/>
                        <a:t>0.74</a:t>
                      </a:r>
                    </a:p>
                  </a:txBody>
                  <a:tcPr/>
                </a:tc>
                <a:extLst>
                  <a:ext uri="{0D108BD9-81ED-4DB2-BD59-A6C34878D82A}">
                    <a16:rowId xmlns:a16="http://schemas.microsoft.com/office/drawing/2014/main" val="1825665632"/>
                  </a:ext>
                </a:extLst>
              </a:tr>
            </a:tbl>
          </a:graphicData>
        </a:graphic>
      </p:graphicFrame>
      <p:pic>
        <p:nvPicPr>
          <p:cNvPr id="14" name="Picture 13">
            <a:extLst>
              <a:ext uri="{FF2B5EF4-FFF2-40B4-BE49-F238E27FC236}">
                <a16:creationId xmlns:a16="http://schemas.microsoft.com/office/drawing/2014/main" id="{B9DA797A-91A6-210D-AB80-43BC96B45061}"/>
              </a:ext>
            </a:extLst>
          </p:cNvPr>
          <p:cNvPicPr>
            <a:picLocks noChangeAspect="1"/>
          </p:cNvPicPr>
          <p:nvPr/>
        </p:nvPicPr>
        <p:blipFill>
          <a:blip r:embed="rId2"/>
          <a:stretch>
            <a:fillRect/>
          </a:stretch>
        </p:blipFill>
        <p:spPr>
          <a:xfrm>
            <a:off x="8901794" y="5038983"/>
            <a:ext cx="1335025" cy="369332"/>
          </a:xfrm>
          <a:prstGeom prst="rect">
            <a:avLst/>
          </a:prstGeom>
        </p:spPr>
      </p:pic>
      <p:graphicFrame>
        <p:nvGraphicFramePr>
          <p:cNvPr id="15" name="Table 14">
            <a:extLst>
              <a:ext uri="{FF2B5EF4-FFF2-40B4-BE49-F238E27FC236}">
                <a16:creationId xmlns:a16="http://schemas.microsoft.com/office/drawing/2014/main" id="{80D8375A-64E2-44AF-C24A-539D162597B0}"/>
              </a:ext>
            </a:extLst>
          </p:cNvPr>
          <p:cNvGraphicFramePr>
            <a:graphicFrameLocks noGrp="1"/>
          </p:cNvGraphicFramePr>
          <p:nvPr>
            <p:extLst>
              <p:ext uri="{D42A27DB-BD31-4B8C-83A1-F6EECF244321}">
                <p14:modId xmlns:p14="http://schemas.microsoft.com/office/powerpoint/2010/main" val="2778242799"/>
              </p:ext>
            </p:extLst>
          </p:nvPr>
        </p:nvGraphicFramePr>
        <p:xfrm>
          <a:off x="10656848" y="5061621"/>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0.35</a:t>
                      </a:r>
                    </a:p>
                  </a:txBody>
                  <a:tcPr/>
                </a:tc>
                <a:tc>
                  <a:txBody>
                    <a:bodyPr/>
                    <a:lstStyle/>
                    <a:p>
                      <a:r>
                        <a:rPr lang="en-IN" b="1" dirty="0"/>
                        <a:t>-1.06</a:t>
                      </a:r>
                    </a:p>
                  </a:txBody>
                  <a:tcPr/>
                </a:tc>
                <a:extLst>
                  <a:ext uri="{0D108BD9-81ED-4DB2-BD59-A6C34878D82A}">
                    <a16:rowId xmlns:a16="http://schemas.microsoft.com/office/drawing/2014/main" val="86202848"/>
                  </a:ext>
                </a:extLst>
              </a:tr>
            </a:tbl>
          </a:graphicData>
        </a:graphic>
      </p:graphicFrame>
      <p:graphicFrame>
        <p:nvGraphicFramePr>
          <p:cNvPr id="16" name="Table 15">
            <a:extLst>
              <a:ext uri="{FF2B5EF4-FFF2-40B4-BE49-F238E27FC236}">
                <a16:creationId xmlns:a16="http://schemas.microsoft.com/office/drawing/2014/main" id="{335D951D-D0EC-53BD-DF1E-2046B2280449}"/>
              </a:ext>
            </a:extLst>
          </p:cNvPr>
          <p:cNvGraphicFramePr>
            <a:graphicFrameLocks noGrp="1"/>
          </p:cNvGraphicFramePr>
          <p:nvPr>
            <p:extLst>
              <p:ext uri="{D42A27DB-BD31-4B8C-83A1-F6EECF244321}">
                <p14:modId xmlns:p14="http://schemas.microsoft.com/office/powerpoint/2010/main" val="923395289"/>
              </p:ext>
            </p:extLst>
          </p:nvPr>
        </p:nvGraphicFramePr>
        <p:xfrm>
          <a:off x="1769327" y="5432461"/>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0.16</a:t>
                      </a:r>
                    </a:p>
                  </a:txBody>
                  <a:tcPr/>
                </a:tc>
                <a:tc>
                  <a:txBody>
                    <a:bodyPr/>
                    <a:lstStyle/>
                    <a:p>
                      <a:r>
                        <a:rPr lang="en-IN" b="1" dirty="0"/>
                        <a:t>-0.48</a:t>
                      </a:r>
                    </a:p>
                  </a:txBody>
                  <a:tcPr/>
                </a:tc>
                <a:tc>
                  <a:txBody>
                    <a:bodyPr/>
                    <a:lstStyle/>
                    <a:p>
                      <a:r>
                        <a:rPr lang="en-IN" b="1" dirty="0"/>
                        <a:t>1.25</a:t>
                      </a:r>
                    </a:p>
                  </a:txBody>
                  <a:tcPr/>
                </a:tc>
                <a:tc>
                  <a:txBody>
                    <a:bodyPr/>
                    <a:lstStyle/>
                    <a:p>
                      <a:r>
                        <a:rPr lang="en-IN" b="1" dirty="0"/>
                        <a:t>0.18</a:t>
                      </a:r>
                    </a:p>
                  </a:txBody>
                  <a:tcPr/>
                </a:tc>
                <a:tc>
                  <a:txBody>
                    <a:bodyPr/>
                    <a:lstStyle/>
                    <a:p>
                      <a:r>
                        <a:rPr lang="en-IN" b="1" dirty="0"/>
                        <a:t>0.74</a:t>
                      </a:r>
                    </a:p>
                  </a:txBody>
                  <a:tcPr/>
                </a:tc>
                <a:extLst>
                  <a:ext uri="{0D108BD9-81ED-4DB2-BD59-A6C34878D82A}">
                    <a16:rowId xmlns:a16="http://schemas.microsoft.com/office/drawing/2014/main" val="1825665632"/>
                  </a:ext>
                </a:extLst>
              </a:tr>
            </a:tbl>
          </a:graphicData>
        </a:graphic>
      </p:graphicFrame>
      <p:pic>
        <p:nvPicPr>
          <p:cNvPr id="17" name="Picture 16">
            <a:extLst>
              <a:ext uri="{FF2B5EF4-FFF2-40B4-BE49-F238E27FC236}">
                <a16:creationId xmlns:a16="http://schemas.microsoft.com/office/drawing/2014/main" id="{D3548737-4E78-9695-0C93-645CACEA7635}"/>
              </a:ext>
            </a:extLst>
          </p:cNvPr>
          <p:cNvPicPr>
            <a:picLocks noChangeAspect="1"/>
          </p:cNvPicPr>
          <p:nvPr/>
        </p:nvPicPr>
        <p:blipFill>
          <a:blip r:embed="rId2"/>
          <a:stretch>
            <a:fillRect/>
          </a:stretch>
        </p:blipFill>
        <p:spPr>
          <a:xfrm>
            <a:off x="8901794" y="5392477"/>
            <a:ext cx="1335025" cy="369332"/>
          </a:xfrm>
          <a:prstGeom prst="rect">
            <a:avLst/>
          </a:prstGeom>
        </p:spPr>
      </p:pic>
      <p:graphicFrame>
        <p:nvGraphicFramePr>
          <p:cNvPr id="18" name="Table 17">
            <a:extLst>
              <a:ext uri="{FF2B5EF4-FFF2-40B4-BE49-F238E27FC236}">
                <a16:creationId xmlns:a16="http://schemas.microsoft.com/office/drawing/2014/main" id="{014A6D1C-22D6-327E-A88A-B39209C746D7}"/>
              </a:ext>
            </a:extLst>
          </p:cNvPr>
          <p:cNvGraphicFramePr>
            <a:graphicFrameLocks noGrp="1"/>
          </p:cNvGraphicFramePr>
          <p:nvPr>
            <p:extLst>
              <p:ext uri="{D42A27DB-BD31-4B8C-83A1-F6EECF244321}">
                <p14:modId xmlns:p14="http://schemas.microsoft.com/office/powerpoint/2010/main" val="2642254465"/>
              </p:ext>
            </p:extLst>
          </p:nvPr>
        </p:nvGraphicFramePr>
        <p:xfrm>
          <a:off x="10656848" y="5415115"/>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0.35</a:t>
                      </a:r>
                    </a:p>
                  </a:txBody>
                  <a:tcPr/>
                </a:tc>
                <a:tc>
                  <a:txBody>
                    <a:bodyPr/>
                    <a:lstStyle/>
                    <a:p>
                      <a:r>
                        <a:rPr lang="en-IN" b="1" dirty="0"/>
                        <a:t>-1.06</a:t>
                      </a:r>
                    </a:p>
                  </a:txBody>
                  <a:tcPr/>
                </a:tc>
                <a:extLst>
                  <a:ext uri="{0D108BD9-81ED-4DB2-BD59-A6C34878D82A}">
                    <a16:rowId xmlns:a16="http://schemas.microsoft.com/office/drawing/2014/main" val="86202848"/>
                  </a:ext>
                </a:extLst>
              </a:tr>
            </a:tbl>
          </a:graphicData>
        </a:graphic>
      </p:graphicFrame>
      <p:graphicFrame>
        <p:nvGraphicFramePr>
          <p:cNvPr id="19" name="Table 18">
            <a:extLst>
              <a:ext uri="{FF2B5EF4-FFF2-40B4-BE49-F238E27FC236}">
                <a16:creationId xmlns:a16="http://schemas.microsoft.com/office/drawing/2014/main" id="{A3FDB74F-13A6-3DA3-E67B-1F3E480CD593}"/>
              </a:ext>
            </a:extLst>
          </p:cNvPr>
          <p:cNvGraphicFramePr>
            <a:graphicFrameLocks noGrp="1"/>
          </p:cNvGraphicFramePr>
          <p:nvPr>
            <p:extLst>
              <p:ext uri="{D42A27DB-BD31-4B8C-83A1-F6EECF244321}">
                <p14:modId xmlns:p14="http://schemas.microsoft.com/office/powerpoint/2010/main" val="809248752"/>
              </p:ext>
            </p:extLst>
          </p:nvPr>
        </p:nvGraphicFramePr>
        <p:xfrm>
          <a:off x="12926122" y="3963531"/>
          <a:ext cx="546410" cy="1854200"/>
        </p:xfrm>
        <a:graphic>
          <a:graphicData uri="http://schemas.openxmlformats.org/drawingml/2006/table">
            <a:tbl>
              <a:tblPr firstRow="1" bandRow="1">
                <a:tableStyleId>{2D5ABB26-0587-4C30-8999-92F81FD0307C}</a:tableStyleId>
              </a:tblPr>
              <a:tblGrid>
                <a:gridCol w="546410">
                  <a:extLst>
                    <a:ext uri="{9D8B030D-6E8A-4147-A177-3AD203B41FA5}">
                      <a16:colId xmlns:a16="http://schemas.microsoft.com/office/drawing/2014/main" val="1286608121"/>
                    </a:ext>
                  </a:extLst>
                </a:gridCol>
              </a:tblGrid>
              <a:tr h="370840">
                <a:tc>
                  <a:txBody>
                    <a:bodyPr/>
                    <a:lstStyle/>
                    <a:p>
                      <a:r>
                        <a:rPr lang="en-IN" b="1" dirty="0"/>
                        <a:t>1</a:t>
                      </a:r>
                    </a:p>
                  </a:txBody>
                  <a:tcPr/>
                </a:tc>
                <a:extLst>
                  <a:ext uri="{0D108BD9-81ED-4DB2-BD59-A6C34878D82A}">
                    <a16:rowId xmlns:a16="http://schemas.microsoft.com/office/drawing/2014/main" val="1815781902"/>
                  </a:ext>
                </a:extLst>
              </a:tr>
              <a:tr h="370840">
                <a:tc>
                  <a:txBody>
                    <a:bodyPr/>
                    <a:lstStyle/>
                    <a:p>
                      <a:r>
                        <a:rPr lang="en-IN" b="1" dirty="0"/>
                        <a:t>2</a:t>
                      </a:r>
                    </a:p>
                  </a:txBody>
                  <a:tcPr/>
                </a:tc>
                <a:extLst>
                  <a:ext uri="{0D108BD9-81ED-4DB2-BD59-A6C34878D82A}">
                    <a16:rowId xmlns:a16="http://schemas.microsoft.com/office/drawing/2014/main" val="410857265"/>
                  </a:ext>
                </a:extLst>
              </a:tr>
              <a:tr h="370840">
                <a:tc>
                  <a:txBody>
                    <a:bodyPr/>
                    <a:lstStyle/>
                    <a:p>
                      <a:r>
                        <a:rPr lang="en-IN" b="1" dirty="0"/>
                        <a:t>3</a:t>
                      </a:r>
                    </a:p>
                  </a:txBody>
                  <a:tcPr/>
                </a:tc>
                <a:extLst>
                  <a:ext uri="{0D108BD9-81ED-4DB2-BD59-A6C34878D82A}">
                    <a16:rowId xmlns:a16="http://schemas.microsoft.com/office/drawing/2014/main" val="4064885691"/>
                  </a:ext>
                </a:extLst>
              </a:tr>
              <a:tr h="370840">
                <a:tc>
                  <a:txBody>
                    <a:bodyPr/>
                    <a:lstStyle/>
                    <a:p>
                      <a:r>
                        <a:rPr lang="en-IN" b="1" dirty="0"/>
                        <a:t>4</a:t>
                      </a:r>
                    </a:p>
                  </a:txBody>
                  <a:tcPr/>
                </a:tc>
                <a:extLst>
                  <a:ext uri="{0D108BD9-81ED-4DB2-BD59-A6C34878D82A}">
                    <a16:rowId xmlns:a16="http://schemas.microsoft.com/office/drawing/2014/main" val="3850967560"/>
                  </a:ext>
                </a:extLst>
              </a:tr>
              <a:tr h="370840">
                <a:tc>
                  <a:txBody>
                    <a:bodyPr/>
                    <a:lstStyle/>
                    <a:p>
                      <a:r>
                        <a:rPr lang="en-IN" b="1" dirty="0"/>
                        <a:t>5</a:t>
                      </a:r>
                    </a:p>
                  </a:txBody>
                  <a:tcPr/>
                </a:tc>
                <a:extLst>
                  <a:ext uri="{0D108BD9-81ED-4DB2-BD59-A6C34878D82A}">
                    <a16:rowId xmlns:a16="http://schemas.microsoft.com/office/drawing/2014/main" val="4118966349"/>
                  </a:ext>
                </a:extLst>
              </a:tr>
            </a:tbl>
          </a:graphicData>
        </a:graphic>
      </p:graphicFrame>
      <p:graphicFrame>
        <p:nvGraphicFramePr>
          <p:cNvPr id="20" name="Table 19">
            <a:extLst>
              <a:ext uri="{FF2B5EF4-FFF2-40B4-BE49-F238E27FC236}">
                <a16:creationId xmlns:a16="http://schemas.microsoft.com/office/drawing/2014/main" id="{DB0B0C3A-8B72-AF2D-BE55-84DF702031D2}"/>
              </a:ext>
            </a:extLst>
          </p:cNvPr>
          <p:cNvGraphicFramePr>
            <a:graphicFrameLocks noGrp="1"/>
          </p:cNvGraphicFramePr>
          <p:nvPr>
            <p:extLst>
              <p:ext uri="{D42A27DB-BD31-4B8C-83A1-F6EECF244321}">
                <p14:modId xmlns:p14="http://schemas.microsoft.com/office/powerpoint/2010/main" val="4201406901"/>
              </p:ext>
            </p:extLst>
          </p:nvPr>
        </p:nvGraphicFramePr>
        <p:xfrm>
          <a:off x="2059259" y="6096586"/>
          <a:ext cx="7132465" cy="370840"/>
        </p:xfrm>
        <a:graphic>
          <a:graphicData uri="http://schemas.openxmlformats.org/drawingml/2006/table">
            <a:tbl>
              <a:tblPr firstRow="1" bandRow="1">
                <a:tableStyleId>{2D5ABB26-0587-4C30-8999-92F81FD0307C}</a:tableStyleId>
              </a:tblPr>
              <a:tblGrid>
                <a:gridCol w="1426493">
                  <a:extLst>
                    <a:ext uri="{9D8B030D-6E8A-4147-A177-3AD203B41FA5}">
                      <a16:colId xmlns:a16="http://schemas.microsoft.com/office/drawing/2014/main" val="497466982"/>
                    </a:ext>
                  </a:extLst>
                </a:gridCol>
                <a:gridCol w="1426493">
                  <a:extLst>
                    <a:ext uri="{9D8B030D-6E8A-4147-A177-3AD203B41FA5}">
                      <a16:colId xmlns:a16="http://schemas.microsoft.com/office/drawing/2014/main" val="1993955130"/>
                    </a:ext>
                  </a:extLst>
                </a:gridCol>
                <a:gridCol w="1426493">
                  <a:extLst>
                    <a:ext uri="{9D8B030D-6E8A-4147-A177-3AD203B41FA5}">
                      <a16:colId xmlns:a16="http://schemas.microsoft.com/office/drawing/2014/main" val="3357412221"/>
                    </a:ext>
                  </a:extLst>
                </a:gridCol>
                <a:gridCol w="1426493">
                  <a:extLst>
                    <a:ext uri="{9D8B030D-6E8A-4147-A177-3AD203B41FA5}">
                      <a16:colId xmlns:a16="http://schemas.microsoft.com/office/drawing/2014/main" val="4110812952"/>
                    </a:ext>
                  </a:extLst>
                </a:gridCol>
                <a:gridCol w="1426493">
                  <a:extLst>
                    <a:ext uri="{9D8B030D-6E8A-4147-A177-3AD203B41FA5}">
                      <a16:colId xmlns:a16="http://schemas.microsoft.com/office/drawing/2014/main" val="551292168"/>
                    </a:ext>
                  </a:extLst>
                </a:gridCol>
              </a:tblGrid>
              <a:tr h="370840">
                <a:tc>
                  <a:txBody>
                    <a:bodyPr/>
                    <a:lstStyle/>
                    <a:p>
                      <a:r>
                        <a:rPr lang="en-IN" b="1" dirty="0"/>
                        <a:t>1</a:t>
                      </a:r>
                    </a:p>
                  </a:txBody>
                  <a:tcPr/>
                </a:tc>
                <a:tc>
                  <a:txBody>
                    <a:bodyPr/>
                    <a:lstStyle/>
                    <a:p>
                      <a:r>
                        <a:rPr lang="en-IN" b="1" dirty="0"/>
                        <a:t>2</a:t>
                      </a:r>
                    </a:p>
                  </a:txBody>
                  <a:tcPr/>
                </a:tc>
                <a:tc>
                  <a:txBody>
                    <a:bodyPr/>
                    <a:lstStyle/>
                    <a:p>
                      <a:r>
                        <a:rPr lang="en-IN" b="1" dirty="0"/>
                        <a:t>3</a:t>
                      </a:r>
                    </a:p>
                  </a:txBody>
                  <a:tcPr/>
                </a:tc>
                <a:tc>
                  <a:txBody>
                    <a:bodyPr/>
                    <a:lstStyle/>
                    <a:p>
                      <a:r>
                        <a:rPr lang="en-IN" b="1" dirty="0"/>
                        <a:t>4</a:t>
                      </a:r>
                    </a:p>
                  </a:txBody>
                  <a:tcPr/>
                </a:tc>
                <a:tc>
                  <a:txBody>
                    <a:bodyPr/>
                    <a:lstStyle/>
                    <a:p>
                      <a:r>
                        <a:rPr lang="en-IN" b="1" dirty="0"/>
                        <a:t>5</a:t>
                      </a:r>
                    </a:p>
                  </a:txBody>
                  <a:tcPr/>
                </a:tc>
                <a:extLst>
                  <a:ext uri="{0D108BD9-81ED-4DB2-BD59-A6C34878D82A}">
                    <a16:rowId xmlns:a16="http://schemas.microsoft.com/office/drawing/2014/main" val="2881714329"/>
                  </a:ext>
                </a:extLst>
              </a:tr>
            </a:tbl>
          </a:graphicData>
        </a:graphic>
      </p:graphicFrame>
      <p:graphicFrame>
        <p:nvGraphicFramePr>
          <p:cNvPr id="21" name="Table 20">
            <a:extLst>
              <a:ext uri="{FF2B5EF4-FFF2-40B4-BE49-F238E27FC236}">
                <a16:creationId xmlns:a16="http://schemas.microsoft.com/office/drawing/2014/main" id="{8C12584E-4E8F-23CA-A7C8-1589FFEE8792}"/>
              </a:ext>
            </a:extLst>
          </p:cNvPr>
          <p:cNvGraphicFramePr>
            <a:graphicFrameLocks noGrp="1"/>
          </p:cNvGraphicFramePr>
          <p:nvPr>
            <p:extLst>
              <p:ext uri="{D42A27DB-BD31-4B8C-83A1-F6EECF244321}">
                <p14:modId xmlns:p14="http://schemas.microsoft.com/office/powerpoint/2010/main" val="1660242874"/>
              </p:ext>
            </p:extLst>
          </p:nvPr>
        </p:nvGraphicFramePr>
        <p:xfrm>
          <a:off x="10857266" y="6093565"/>
          <a:ext cx="2068856" cy="370840"/>
        </p:xfrm>
        <a:graphic>
          <a:graphicData uri="http://schemas.openxmlformats.org/drawingml/2006/table">
            <a:tbl>
              <a:tblPr firstRow="1" bandRow="1">
                <a:tableStyleId>{2D5ABB26-0587-4C30-8999-92F81FD0307C}</a:tableStyleId>
              </a:tblPr>
              <a:tblGrid>
                <a:gridCol w="1034428">
                  <a:extLst>
                    <a:ext uri="{9D8B030D-6E8A-4147-A177-3AD203B41FA5}">
                      <a16:colId xmlns:a16="http://schemas.microsoft.com/office/drawing/2014/main" val="2166275824"/>
                    </a:ext>
                  </a:extLst>
                </a:gridCol>
                <a:gridCol w="1034428">
                  <a:extLst>
                    <a:ext uri="{9D8B030D-6E8A-4147-A177-3AD203B41FA5}">
                      <a16:colId xmlns:a16="http://schemas.microsoft.com/office/drawing/2014/main" val="3563513593"/>
                    </a:ext>
                  </a:extLst>
                </a:gridCol>
              </a:tblGrid>
              <a:tr h="370840">
                <a:tc>
                  <a:txBody>
                    <a:bodyPr/>
                    <a:lstStyle/>
                    <a:p>
                      <a:r>
                        <a:rPr lang="en-IN" b="1" dirty="0"/>
                        <a:t>63</a:t>
                      </a:r>
                    </a:p>
                  </a:txBody>
                  <a:tcPr/>
                </a:tc>
                <a:tc>
                  <a:txBody>
                    <a:bodyPr/>
                    <a:lstStyle/>
                    <a:p>
                      <a:r>
                        <a:rPr lang="en-IN" b="1" dirty="0"/>
                        <a:t>64</a:t>
                      </a:r>
                    </a:p>
                  </a:txBody>
                  <a:tcPr/>
                </a:tc>
                <a:extLst>
                  <a:ext uri="{0D108BD9-81ED-4DB2-BD59-A6C34878D82A}">
                    <a16:rowId xmlns:a16="http://schemas.microsoft.com/office/drawing/2014/main" val="3992074735"/>
                  </a:ext>
                </a:extLst>
              </a:tr>
            </a:tbl>
          </a:graphicData>
        </a:graphic>
      </p:graphicFrame>
      <p:sp>
        <p:nvSpPr>
          <p:cNvPr id="22" name="TextBox 21">
            <a:extLst>
              <a:ext uri="{FF2B5EF4-FFF2-40B4-BE49-F238E27FC236}">
                <a16:creationId xmlns:a16="http://schemas.microsoft.com/office/drawing/2014/main" id="{B6C29CDB-C2FC-BC8E-1D08-D40E16C7117A}"/>
              </a:ext>
            </a:extLst>
          </p:cNvPr>
          <p:cNvSpPr txBox="1"/>
          <p:nvPr/>
        </p:nvSpPr>
        <p:spPr>
          <a:xfrm>
            <a:off x="1895707" y="2727765"/>
            <a:ext cx="10381785" cy="461665"/>
          </a:xfrm>
          <a:prstGeom prst="rect">
            <a:avLst/>
          </a:prstGeom>
          <a:noFill/>
        </p:spPr>
        <p:txBody>
          <a:bodyPr wrap="square" rtlCol="0">
            <a:spAutoFit/>
          </a:bodyPr>
          <a:lstStyle/>
          <a:p>
            <a:r>
              <a:rPr lang="en-IN" sz="2400" b="1" u="sng" dirty="0">
                <a:latin typeface="Inter" panose="020B0604020202020204" charset="0"/>
                <a:ea typeface="Inter" panose="020B0604020202020204" charset="0"/>
              </a:rPr>
              <a:t>Graph2Vec Representation:-</a:t>
            </a:r>
            <a:r>
              <a:rPr lang="en-IN" sz="2400" b="1" dirty="0">
                <a:latin typeface="Inter" panose="020B0604020202020204" charset="0"/>
                <a:ea typeface="Inter" panose="020B0604020202020204" charset="0"/>
              </a:rPr>
              <a:t>                     				(</a:t>
            </a:r>
            <a:r>
              <a:rPr lang="en-IN" sz="2400" b="1" dirty="0">
                <a:solidFill>
                  <a:srgbClr val="FF0000"/>
                </a:solidFill>
                <a:latin typeface="Inter" panose="020B0604020202020204" charset="0"/>
                <a:ea typeface="Inter" panose="020B0604020202020204" charset="0"/>
              </a:rPr>
              <a:t>n = 5</a:t>
            </a:r>
            <a:r>
              <a:rPr lang="en-IN" sz="2400" b="1" dirty="0">
                <a:latin typeface="Inter" panose="020B0604020202020204" charset="0"/>
                <a:ea typeface="Inter" panose="020B0604020202020204" charset="0"/>
              </a:rPr>
              <a:t>)</a:t>
            </a:r>
          </a:p>
        </p:txBody>
      </p:sp>
      <p:sp>
        <p:nvSpPr>
          <p:cNvPr id="23" name="TextBox 22">
            <a:extLst>
              <a:ext uri="{FF2B5EF4-FFF2-40B4-BE49-F238E27FC236}">
                <a16:creationId xmlns:a16="http://schemas.microsoft.com/office/drawing/2014/main" id="{7587C37E-C8AA-A4E7-F7F6-D4C044FBD2A8}"/>
              </a:ext>
            </a:extLst>
          </p:cNvPr>
          <p:cNvSpPr txBox="1"/>
          <p:nvPr/>
        </p:nvSpPr>
        <p:spPr>
          <a:xfrm>
            <a:off x="1895707" y="7031240"/>
            <a:ext cx="12110224" cy="369332"/>
          </a:xfrm>
          <a:prstGeom prst="rect">
            <a:avLst/>
          </a:prstGeom>
          <a:noFill/>
        </p:spPr>
        <p:txBody>
          <a:bodyPr wrap="square" rtlCol="0">
            <a:spAutoFit/>
          </a:bodyPr>
          <a:lstStyle/>
          <a:p>
            <a:r>
              <a:rPr lang="en-IN" dirty="0">
                <a:latin typeface="Inter" panose="020B0604020202020204" charset="0"/>
                <a:ea typeface="Inter" panose="020B0604020202020204" charset="0"/>
              </a:rPr>
              <a:t>This matrix is for a </a:t>
            </a:r>
            <a:r>
              <a:rPr lang="en-IN" dirty="0">
                <a:solidFill>
                  <a:srgbClr val="FF0000"/>
                </a:solidFill>
                <a:latin typeface="Inter" panose="020B0604020202020204" charset="0"/>
                <a:ea typeface="Inter" panose="020B0604020202020204" charset="0"/>
              </a:rPr>
              <a:t>single</a:t>
            </a:r>
            <a:r>
              <a:rPr lang="en-IN" dirty="0">
                <a:latin typeface="Inter" panose="020B0604020202020204" charset="0"/>
                <a:ea typeface="Inter" panose="020B0604020202020204" charset="0"/>
              </a:rPr>
              <a:t> molecule/graph only</a:t>
            </a:r>
          </a:p>
        </p:txBody>
      </p:sp>
      <p:sp>
        <p:nvSpPr>
          <p:cNvPr id="24" name="TextBox 23">
            <a:extLst>
              <a:ext uri="{FF2B5EF4-FFF2-40B4-BE49-F238E27FC236}">
                <a16:creationId xmlns:a16="http://schemas.microsoft.com/office/drawing/2014/main" id="{7D470684-ECDA-A836-F0F0-34DAF7015F95}"/>
              </a:ext>
            </a:extLst>
          </p:cNvPr>
          <p:cNvSpPr txBox="1"/>
          <p:nvPr/>
        </p:nvSpPr>
        <p:spPr>
          <a:xfrm>
            <a:off x="144967" y="4680358"/>
            <a:ext cx="1477536" cy="338554"/>
          </a:xfrm>
          <a:prstGeom prst="rect">
            <a:avLst/>
          </a:prstGeom>
          <a:noFill/>
        </p:spPr>
        <p:txBody>
          <a:bodyPr wrap="square" rtlCol="0">
            <a:spAutoFit/>
          </a:bodyPr>
          <a:lstStyle/>
          <a:p>
            <a:r>
              <a:rPr lang="en-IN" sz="1600" b="1" dirty="0">
                <a:latin typeface="Inter" panose="020B0604020202020204" charset="0"/>
                <a:ea typeface="Inter" panose="020B0604020202020204" charset="0"/>
              </a:rPr>
              <a:t>graph2vec = </a:t>
            </a:r>
          </a:p>
        </p:txBody>
      </p:sp>
    </p:spTree>
    <p:extLst>
      <p:ext uri="{BB962C8B-B14F-4D97-AF65-F5344CB8AC3E}">
        <p14:creationId xmlns:p14="http://schemas.microsoft.com/office/powerpoint/2010/main" val="3578503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58101-94B1-DDFF-5849-F8E2EF50263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11B58DF-1865-0631-A155-0988ACED59AE}"/>
              </a:ext>
            </a:extLst>
          </p:cNvPr>
          <p:cNvSpPr/>
          <p:nvPr/>
        </p:nvSpPr>
        <p:spPr>
          <a:xfrm>
            <a:off x="782639" y="677465"/>
            <a:ext cx="597872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Concatenate the Embeddings</a:t>
            </a:r>
            <a:endParaRPr lang="en-US" sz="4650" dirty="0"/>
          </a:p>
        </p:txBody>
      </p:sp>
      <p:sp>
        <p:nvSpPr>
          <p:cNvPr id="3" name="TextBox 2">
            <a:extLst>
              <a:ext uri="{FF2B5EF4-FFF2-40B4-BE49-F238E27FC236}">
                <a16:creationId xmlns:a16="http://schemas.microsoft.com/office/drawing/2014/main" id="{3F474751-D9D0-BFC9-F5EC-844F1CFAFE96}"/>
              </a:ext>
            </a:extLst>
          </p:cNvPr>
          <p:cNvSpPr txBox="1"/>
          <p:nvPr/>
        </p:nvSpPr>
        <p:spPr>
          <a:xfrm>
            <a:off x="1471961" y="1527717"/>
            <a:ext cx="12110224" cy="369332"/>
          </a:xfrm>
          <a:prstGeom prst="rect">
            <a:avLst/>
          </a:prstGeom>
          <a:noFill/>
        </p:spPr>
        <p:txBody>
          <a:bodyPr wrap="square" rtlCol="0">
            <a:spAutoFit/>
          </a:bodyPr>
          <a:lstStyle/>
          <a:p>
            <a:r>
              <a:rPr lang="en-IN" dirty="0">
                <a:latin typeface="Inter" panose="020B0604020202020204" charset="0"/>
                <a:ea typeface="Inter" panose="020B0604020202020204" charset="0"/>
              </a:rPr>
              <a:t>In case of Node2Vec which provides embeddings for every Node/atom, we directly get (n,64) feature matrix</a:t>
            </a:r>
          </a:p>
        </p:txBody>
      </p:sp>
      <p:sp>
        <p:nvSpPr>
          <p:cNvPr id="10" name="TextBox 9">
            <a:extLst>
              <a:ext uri="{FF2B5EF4-FFF2-40B4-BE49-F238E27FC236}">
                <a16:creationId xmlns:a16="http://schemas.microsoft.com/office/drawing/2014/main" id="{76CFF6F7-65C3-8A06-EB9D-3F7818030174}"/>
              </a:ext>
            </a:extLst>
          </p:cNvPr>
          <p:cNvSpPr txBox="1"/>
          <p:nvPr/>
        </p:nvSpPr>
        <p:spPr>
          <a:xfrm>
            <a:off x="1895707" y="2727765"/>
            <a:ext cx="10381785" cy="461665"/>
          </a:xfrm>
          <a:prstGeom prst="rect">
            <a:avLst/>
          </a:prstGeom>
          <a:noFill/>
        </p:spPr>
        <p:txBody>
          <a:bodyPr wrap="square" rtlCol="0">
            <a:spAutoFit/>
          </a:bodyPr>
          <a:lstStyle/>
          <a:p>
            <a:r>
              <a:rPr lang="en-IN" sz="2400" b="1" u="sng" dirty="0">
                <a:latin typeface="Inter" panose="020B0604020202020204" charset="0"/>
                <a:ea typeface="Inter" panose="020B0604020202020204" charset="0"/>
              </a:rPr>
              <a:t>Node2Vec Representation:-</a:t>
            </a:r>
            <a:r>
              <a:rPr lang="en-IN" sz="2400" b="1" dirty="0">
                <a:latin typeface="Inter" panose="020B0604020202020204" charset="0"/>
                <a:ea typeface="Inter" panose="020B0604020202020204" charset="0"/>
              </a:rPr>
              <a:t>                     				(</a:t>
            </a:r>
            <a:r>
              <a:rPr lang="en-IN" sz="2400" b="1" dirty="0">
                <a:solidFill>
                  <a:srgbClr val="FF0000"/>
                </a:solidFill>
                <a:latin typeface="Inter" panose="020B0604020202020204" charset="0"/>
                <a:ea typeface="Inter" panose="020B0604020202020204" charset="0"/>
              </a:rPr>
              <a:t>n = 5</a:t>
            </a:r>
            <a:r>
              <a:rPr lang="en-IN" sz="2400" b="1" dirty="0">
                <a:latin typeface="Inter" panose="020B0604020202020204" charset="0"/>
                <a:ea typeface="Inter" panose="020B0604020202020204" charset="0"/>
              </a:rPr>
              <a:t>)</a:t>
            </a:r>
          </a:p>
        </p:txBody>
      </p:sp>
      <p:graphicFrame>
        <p:nvGraphicFramePr>
          <p:cNvPr id="5" name="Table 4">
            <a:extLst>
              <a:ext uri="{FF2B5EF4-FFF2-40B4-BE49-F238E27FC236}">
                <a16:creationId xmlns:a16="http://schemas.microsoft.com/office/drawing/2014/main" id="{D3CC780A-DF6C-F803-934B-8DD99DE8D3F4}"/>
              </a:ext>
            </a:extLst>
          </p:cNvPr>
          <p:cNvGraphicFramePr>
            <a:graphicFrameLocks noGrp="1"/>
          </p:cNvGraphicFramePr>
          <p:nvPr>
            <p:extLst>
              <p:ext uri="{D42A27DB-BD31-4B8C-83A1-F6EECF244321}">
                <p14:modId xmlns:p14="http://schemas.microsoft.com/office/powerpoint/2010/main" val="395789413"/>
              </p:ext>
            </p:extLst>
          </p:nvPr>
        </p:nvGraphicFramePr>
        <p:xfrm>
          <a:off x="1921727" y="4165053"/>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0.17</a:t>
                      </a:r>
                    </a:p>
                  </a:txBody>
                  <a:tcPr/>
                </a:tc>
                <a:tc>
                  <a:txBody>
                    <a:bodyPr/>
                    <a:lstStyle/>
                    <a:p>
                      <a:r>
                        <a:rPr lang="en-IN" b="1" dirty="0"/>
                        <a:t>-1.32</a:t>
                      </a:r>
                    </a:p>
                  </a:txBody>
                  <a:tcPr/>
                </a:tc>
                <a:tc>
                  <a:txBody>
                    <a:bodyPr/>
                    <a:lstStyle/>
                    <a:p>
                      <a:r>
                        <a:rPr lang="en-IN" b="1" dirty="0"/>
                        <a:t>-1.25</a:t>
                      </a:r>
                    </a:p>
                  </a:txBody>
                  <a:tcPr/>
                </a:tc>
                <a:tc>
                  <a:txBody>
                    <a:bodyPr/>
                    <a:lstStyle/>
                    <a:p>
                      <a:r>
                        <a:rPr lang="en-IN" b="1" dirty="0"/>
                        <a:t>0.88</a:t>
                      </a:r>
                    </a:p>
                  </a:txBody>
                  <a:tcPr/>
                </a:tc>
                <a:tc>
                  <a:txBody>
                    <a:bodyPr/>
                    <a:lstStyle/>
                    <a:p>
                      <a:r>
                        <a:rPr lang="en-IN" b="1" dirty="0"/>
                        <a:t>0.41</a:t>
                      </a:r>
                    </a:p>
                  </a:txBody>
                  <a:tcPr/>
                </a:tc>
                <a:extLst>
                  <a:ext uri="{0D108BD9-81ED-4DB2-BD59-A6C34878D82A}">
                    <a16:rowId xmlns:a16="http://schemas.microsoft.com/office/drawing/2014/main" val="1825665632"/>
                  </a:ext>
                </a:extLst>
              </a:tr>
            </a:tbl>
          </a:graphicData>
        </a:graphic>
      </p:graphicFrame>
      <p:pic>
        <p:nvPicPr>
          <p:cNvPr id="7" name="Picture 6">
            <a:extLst>
              <a:ext uri="{FF2B5EF4-FFF2-40B4-BE49-F238E27FC236}">
                <a16:creationId xmlns:a16="http://schemas.microsoft.com/office/drawing/2014/main" id="{C4B805F7-26A4-AF98-F65E-AAD9338F0FFA}"/>
              </a:ext>
            </a:extLst>
          </p:cNvPr>
          <p:cNvPicPr>
            <a:picLocks noChangeAspect="1"/>
          </p:cNvPicPr>
          <p:nvPr/>
        </p:nvPicPr>
        <p:blipFill>
          <a:blip r:embed="rId2"/>
          <a:stretch>
            <a:fillRect/>
          </a:stretch>
        </p:blipFill>
        <p:spPr>
          <a:xfrm>
            <a:off x="9054194" y="4125069"/>
            <a:ext cx="1335025" cy="369332"/>
          </a:xfrm>
          <a:prstGeom prst="rect">
            <a:avLst/>
          </a:prstGeom>
        </p:spPr>
      </p:pic>
      <p:graphicFrame>
        <p:nvGraphicFramePr>
          <p:cNvPr id="9" name="Table 8">
            <a:extLst>
              <a:ext uri="{FF2B5EF4-FFF2-40B4-BE49-F238E27FC236}">
                <a16:creationId xmlns:a16="http://schemas.microsoft.com/office/drawing/2014/main" id="{9BF62C73-9C4A-3348-4766-185D4749DE97}"/>
              </a:ext>
            </a:extLst>
          </p:cNvPr>
          <p:cNvGraphicFramePr>
            <a:graphicFrameLocks noGrp="1"/>
          </p:cNvGraphicFramePr>
          <p:nvPr>
            <p:extLst>
              <p:ext uri="{D42A27DB-BD31-4B8C-83A1-F6EECF244321}">
                <p14:modId xmlns:p14="http://schemas.microsoft.com/office/powerpoint/2010/main" val="3321458287"/>
              </p:ext>
            </p:extLst>
          </p:nvPr>
        </p:nvGraphicFramePr>
        <p:xfrm>
          <a:off x="10809248" y="4147707"/>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0.35</a:t>
                      </a:r>
                    </a:p>
                  </a:txBody>
                  <a:tcPr/>
                </a:tc>
                <a:tc>
                  <a:txBody>
                    <a:bodyPr/>
                    <a:lstStyle/>
                    <a:p>
                      <a:r>
                        <a:rPr lang="en-IN" b="1" dirty="0"/>
                        <a:t>0.81</a:t>
                      </a:r>
                    </a:p>
                  </a:txBody>
                  <a:tcPr/>
                </a:tc>
                <a:extLst>
                  <a:ext uri="{0D108BD9-81ED-4DB2-BD59-A6C34878D82A}">
                    <a16:rowId xmlns:a16="http://schemas.microsoft.com/office/drawing/2014/main" val="86202848"/>
                  </a:ext>
                </a:extLst>
              </a:tr>
            </a:tbl>
          </a:graphicData>
        </a:graphic>
      </p:graphicFrame>
      <p:graphicFrame>
        <p:nvGraphicFramePr>
          <p:cNvPr id="11" name="Table 10">
            <a:extLst>
              <a:ext uri="{FF2B5EF4-FFF2-40B4-BE49-F238E27FC236}">
                <a16:creationId xmlns:a16="http://schemas.microsoft.com/office/drawing/2014/main" id="{265F7D9E-0AA4-2246-6112-E8FB82B5BE9F}"/>
              </a:ext>
            </a:extLst>
          </p:cNvPr>
          <p:cNvGraphicFramePr>
            <a:graphicFrameLocks noGrp="1"/>
          </p:cNvGraphicFramePr>
          <p:nvPr>
            <p:extLst>
              <p:ext uri="{D42A27DB-BD31-4B8C-83A1-F6EECF244321}">
                <p14:modId xmlns:p14="http://schemas.microsoft.com/office/powerpoint/2010/main" val="3128437842"/>
              </p:ext>
            </p:extLst>
          </p:nvPr>
        </p:nvGraphicFramePr>
        <p:xfrm>
          <a:off x="1921727" y="4521463"/>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-0.35</a:t>
                      </a:r>
                    </a:p>
                  </a:txBody>
                  <a:tcPr/>
                </a:tc>
                <a:tc>
                  <a:txBody>
                    <a:bodyPr/>
                    <a:lstStyle/>
                    <a:p>
                      <a:r>
                        <a:rPr lang="en-IN" b="1" dirty="0"/>
                        <a:t>-0.14</a:t>
                      </a:r>
                    </a:p>
                  </a:txBody>
                  <a:tcPr/>
                </a:tc>
                <a:tc>
                  <a:txBody>
                    <a:bodyPr/>
                    <a:lstStyle/>
                    <a:p>
                      <a:r>
                        <a:rPr lang="en-IN" b="1" dirty="0"/>
                        <a:t>1.01</a:t>
                      </a:r>
                    </a:p>
                  </a:txBody>
                  <a:tcPr/>
                </a:tc>
                <a:tc>
                  <a:txBody>
                    <a:bodyPr/>
                    <a:lstStyle/>
                    <a:p>
                      <a:r>
                        <a:rPr lang="en-IN" b="1" dirty="0"/>
                        <a:t>-1.21</a:t>
                      </a:r>
                    </a:p>
                  </a:txBody>
                  <a:tcPr/>
                </a:tc>
                <a:tc>
                  <a:txBody>
                    <a:bodyPr/>
                    <a:lstStyle/>
                    <a:p>
                      <a:r>
                        <a:rPr lang="en-IN" b="1" dirty="0"/>
                        <a:t>-0.01</a:t>
                      </a:r>
                    </a:p>
                  </a:txBody>
                  <a:tcPr/>
                </a:tc>
                <a:extLst>
                  <a:ext uri="{0D108BD9-81ED-4DB2-BD59-A6C34878D82A}">
                    <a16:rowId xmlns:a16="http://schemas.microsoft.com/office/drawing/2014/main" val="1825665632"/>
                  </a:ext>
                </a:extLst>
              </a:tr>
            </a:tbl>
          </a:graphicData>
        </a:graphic>
      </p:graphicFrame>
      <p:pic>
        <p:nvPicPr>
          <p:cNvPr id="12" name="Picture 11">
            <a:extLst>
              <a:ext uri="{FF2B5EF4-FFF2-40B4-BE49-F238E27FC236}">
                <a16:creationId xmlns:a16="http://schemas.microsoft.com/office/drawing/2014/main" id="{577C13CC-B533-8294-A27F-3F1E4760FFEE}"/>
              </a:ext>
            </a:extLst>
          </p:cNvPr>
          <p:cNvPicPr>
            <a:picLocks noChangeAspect="1"/>
          </p:cNvPicPr>
          <p:nvPr/>
        </p:nvPicPr>
        <p:blipFill>
          <a:blip r:embed="rId2"/>
          <a:stretch>
            <a:fillRect/>
          </a:stretch>
        </p:blipFill>
        <p:spPr>
          <a:xfrm>
            <a:off x="9054194" y="4481479"/>
            <a:ext cx="1335025" cy="369332"/>
          </a:xfrm>
          <a:prstGeom prst="rect">
            <a:avLst/>
          </a:prstGeom>
        </p:spPr>
      </p:pic>
      <p:graphicFrame>
        <p:nvGraphicFramePr>
          <p:cNvPr id="13" name="Table 12">
            <a:extLst>
              <a:ext uri="{FF2B5EF4-FFF2-40B4-BE49-F238E27FC236}">
                <a16:creationId xmlns:a16="http://schemas.microsoft.com/office/drawing/2014/main" id="{4BFCBCB9-6D0B-19ED-760E-233B24BEA52F}"/>
              </a:ext>
            </a:extLst>
          </p:cNvPr>
          <p:cNvGraphicFramePr>
            <a:graphicFrameLocks noGrp="1"/>
          </p:cNvGraphicFramePr>
          <p:nvPr>
            <p:extLst>
              <p:ext uri="{D42A27DB-BD31-4B8C-83A1-F6EECF244321}">
                <p14:modId xmlns:p14="http://schemas.microsoft.com/office/powerpoint/2010/main" val="2875687993"/>
              </p:ext>
            </p:extLst>
          </p:nvPr>
        </p:nvGraphicFramePr>
        <p:xfrm>
          <a:off x="10809248" y="4504117"/>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0.70</a:t>
                      </a:r>
                    </a:p>
                  </a:txBody>
                  <a:tcPr/>
                </a:tc>
                <a:tc>
                  <a:txBody>
                    <a:bodyPr/>
                    <a:lstStyle/>
                    <a:p>
                      <a:r>
                        <a:rPr lang="en-IN" b="1" dirty="0"/>
                        <a:t>-1.00</a:t>
                      </a:r>
                    </a:p>
                  </a:txBody>
                  <a:tcPr/>
                </a:tc>
                <a:extLst>
                  <a:ext uri="{0D108BD9-81ED-4DB2-BD59-A6C34878D82A}">
                    <a16:rowId xmlns:a16="http://schemas.microsoft.com/office/drawing/2014/main" val="86202848"/>
                  </a:ext>
                </a:extLst>
              </a:tr>
            </a:tbl>
          </a:graphicData>
        </a:graphic>
      </p:graphicFrame>
      <p:graphicFrame>
        <p:nvGraphicFramePr>
          <p:cNvPr id="14" name="Table 13">
            <a:extLst>
              <a:ext uri="{FF2B5EF4-FFF2-40B4-BE49-F238E27FC236}">
                <a16:creationId xmlns:a16="http://schemas.microsoft.com/office/drawing/2014/main" id="{1D4DA454-6B54-5208-1049-1024924802BA}"/>
              </a:ext>
            </a:extLst>
          </p:cNvPr>
          <p:cNvGraphicFramePr>
            <a:graphicFrameLocks noGrp="1"/>
          </p:cNvGraphicFramePr>
          <p:nvPr>
            <p:extLst>
              <p:ext uri="{D42A27DB-BD31-4B8C-83A1-F6EECF244321}">
                <p14:modId xmlns:p14="http://schemas.microsoft.com/office/powerpoint/2010/main" val="2707290669"/>
              </p:ext>
            </p:extLst>
          </p:nvPr>
        </p:nvGraphicFramePr>
        <p:xfrm>
          <a:off x="1921727" y="4874957"/>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-1.81</a:t>
                      </a:r>
                    </a:p>
                  </a:txBody>
                  <a:tcPr/>
                </a:tc>
                <a:tc>
                  <a:txBody>
                    <a:bodyPr/>
                    <a:lstStyle/>
                    <a:p>
                      <a:r>
                        <a:rPr lang="en-IN" b="1" dirty="0"/>
                        <a:t>-0.48</a:t>
                      </a:r>
                    </a:p>
                  </a:txBody>
                  <a:tcPr/>
                </a:tc>
                <a:tc>
                  <a:txBody>
                    <a:bodyPr/>
                    <a:lstStyle/>
                    <a:p>
                      <a:r>
                        <a:rPr lang="en-IN" b="1" dirty="0"/>
                        <a:t>1.25</a:t>
                      </a:r>
                    </a:p>
                  </a:txBody>
                  <a:tcPr/>
                </a:tc>
                <a:tc>
                  <a:txBody>
                    <a:bodyPr/>
                    <a:lstStyle/>
                    <a:p>
                      <a:r>
                        <a:rPr lang="en-IN" b="1" dirty="0"/>
                        <a:t>-0.73</a:t>
                      </a:r>
                    </a:p>
                  </a:txBody>
                  <a:tcPr/>
                </a:tc>
                <a:tc>
                  <a:txBody>
                    <a:bodyPr/>
                    <a:lstStyle/>
                    <a:p>
                      <a:r>
                        <a:rPr lang="en-IN" b="1" dirty="0"/>
                        <a:t>0.74</a:t>
                      </a:r>
                    </a:p>
                  </a:txBody>
                  <a:tcPr/>
                </a:tc>
                <a:extLst>
                  <a:ext uri="{0D108BD9-81ED-4DB2-BD59-A6C34878D82A}">
                    <a16:rowId xmlns:a16="http://schemas.microsoft.com/office/drawing/2014/main" val="1825665632"/>
                  </a:ext>
                </a:extLst>
              </a:tr>
            </a:tbl>
          </a:graphicData>
        </a:graphic>
      </p:graphicFrame>
      <p:pic>
        <p:nvPicPr>
          <p:cNvPr id="15" name="Picture 14">
            <a:extLst>
              <a:ext uri="{FF2B5EF4-FFF2-40B4-BE49-F238E27FC236}">
                <a16:creationId xmlns:a16="http://schemas.microsoft.com/office/drawing/2014/main" id="{573B73E0-D5E5-9EF0-622B-D14E35FB7536}"/>
              </a:ext>
            </a:extLst>
          </p:cNvPr>
          <p:cNvPicPr>
            <a:picLocks noChangeAspect="1"/>
          </p:cNvPicPr>
          <p:nvPr/>
        </p:nvPicPr>
        <p:blipFill>
          <a:blip r:embed="rId2"/>
          <a:stretch>
            <a:fillRect/>
          </a:stretch>
        </p:blipFill>
        <p:spPr>
          <a:xfrm>
            <a:off x="9054194" y="4834973"/>
            <a:ext cx="1335025" cy="369332"/>
          </a:xfrm>
          <a:prstGeom prst="rect">
            <a:avLst/>
          </a:prstGeom>
        </p:spPr>
      </p:pic>
      <p:graphicFrame>
        <p:nvGraphicFramePr>
          <p:cNvPr id="16" name="Table 15">
            <a:extLst>
              <a:ext uri="{FF2B5EF4-FFF2-40B4-BE49-F238E27FC236}">
                <a16:creationId xmlns:a16="http://schemas.microsoft.com/office/drawing/2014/main" id="{95DF586C-F7CD-62C1-7E33-1A34C1AC6451}"/>
              </a:ext>
            </a:extLst>
          </p:cNvPr>
          <p:cNvGraphicFramePr>
            <a:graphicFrameLocks noGrp="1"/>
          </p:cNvGraphicFramePr>
          <p:nvPr>
            <p:extLst>
              <p:ext uri="{D42A27DB-BD31-4B8C-83A1-F6EECF244321}">
                <p14:modId xmlns:p14="http://schemas.microsoft.com/office/powerpoint/2010/main" val="385265996"/>
              </p:ext>
            </p:extLst>
          </p:nvPr>
        </p:nvGraphicFramePr>
        <p:xfrm>
          <a:off x="10809248" y="4857611"/>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0.58</a:t>
                      </a:r>
                    </a:p>
                  </a:txBody>
                  <a:tcPr/>
                </a:tc>
                <a:tc>
                  <a:txBody>
                    <a:bodyPr/>
                    <a:lstStyle/>
                    <a:p>
                      <a:r>
                        <a:rPr lang="en-IN" b="1" dirty="0"/>
                        <a:t>0.06</a:t>
                      </a:r>
                    </a:p>
                  </a:txBody>
                  <a:tcPr/>
                </a:tc>
                <a:extLst>
                  <a:ext uri="{0D108BD9-81ED-4DB2-BD59-A6C34878D82A}">
                    <a16:rowId xmlns:a16="http://schemas.microsoft.com/office/drawing/2014/main" val="86202848"/>
                  </a:ext>
                </a:extLst>
              </a:tr>
            </a:tbl>
          </a:graphicData>
        </a:graphic>
      </p:graphicFrame>
      <p:graphicFrame>
        <p:nvGraphicFramePr>
          <p:cNvPr id="17" name="Table 16">
            <a:extLst>
              <a:ext uri="{FF2B5EF4-FFF2-40B4-BE49-F238E27FC236}">
                <a16:creationId xmlns:a16="http://schemas.microsoft.com/office/drawing/2014/main" id="{BF2377B7-FFF5-964C-1667-D85CAC5968AD}"/>
              </a:ext>
            </a:extLst>
          </p:cNvPr>
          <p:cNvGraphicFramePr>
            <a:graphicFrameLocks noGrp="1"/>
          </p:cNvGraphicFramePr>
          <p:nvPr>
            <p:extLst>
              <p:ext uri="{D42A27DB-BD31-4B8C-83A1-F6EECF244321}">
                <p14:modId xmlns:p14="http://schemas.microsoft.com/office/powerpoint/2010/main" val="1955475514"/>
              </p:ext>
            </p:extLst>
          </p:nvPr>
        </p:nvGraphicFramePr>
        <p:xfrm>
          <a:off x="1921727" y="5231367"/>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0.01</a:t>
                      </a:r>
                    </a:p>
                  </a:txBody>
                  <a:tcPr/>
                </a:tc>
                <a:tc>
                  <a:txBody>
                    <a:bodyPr/>
                    <a:lstStyle/>
                    <a:p>
                      <a:r>
                        <a:rPr lang="en-IN" b="1" dirty="0"/>
                        <a:t>-0.48</a:t>
                      </a:r>
                    </a:p>
                  </a:txBody>
                  <a:tcPr/>
                </a:tc>
                <a:tc>
                  <a:txBody>
                    <a:bodyPr/>
                    <a:lstStyle/>
                    <a:p>
                      <a:r>
                        <a:rPr lang="en-IN" b="1" dirty="0"/>
                        <a:t>0.05</a:t>
                      </a:r>
                    </a:p>
                  </a:txBody>
                  <a:tcPr/>
                </a:tc>
                <a:tc>
                  <a:txBody>
                    <a:bodyPr/>
                    <a:lstStyle/>
                    <a:p>
                      <a:r>
                        <a:rPr lang="en-IN" b="1" dirty="0"/>
                        <a:t>0.18</a:t>
                      </a:r>
                    </a:p>
                  </a:txBody>
                  <a:tcPr/>
                </a:tc>
                <a:tc>
                  <a:txBody>
                    <a:bodyPr/>
                    <a:lstStyle/>
                    <a:p>
                      <a:r>
                        <a:rPr lang="en-IN" b="1" dirty="0"/>
                        <a:t>0.89</a:t>
                      </a:r>
                    </a:p>
                  </a:txBody>
                  <a:tcPr/>
                </a:tc>
                <a:extLst>
                  <a:ext uri="{0D108BD9-81ED-4DB2-BD59-A6C34878D82A}">
                    <a16:rowId xmlns:a16="http://schemas.microsoft.com/office/drawing/2014/main" val="1825665632"/>
                  </a:ext>
                </a:extLst>
              </a:tr>
            </a:tbl>
          </a:graphicData>
        </a:graphic>
      </p:graphicFrame>
      <p:pic>
        <p:nvPicPr>
          <p:cNvPr id="18" name="Picture 17">
            <a:extLst>
              <a:ext uri="{FF2B5EF4-FFF2-40B4-BE49-F238E27FC236}">
                <a16:creationId xmlns:a16="http://schemas.microsoft.com/office/drawing/2014/main" id="{E9F55A13-1575-24A6-8D85-1E2AE97EB1FB}"/>
              </a:ext>
            </a:extLst>
          </p:cNvPr>
          <p:cNvPicPr>
            <a:picLocks noChangeAspect="1"/>
          </p:cNvPicPr>
          <p:nvPr/>
        </p:nvPicPr>
        <p:blipFill>
          <a:blip r:embed="rId2"/>
          <a:stretch>
            <a:fillRect/>
          </a:stretch>
        </p:blipFill>
        <p:spPr>
          <a:xfrm>
            <a:off x="9054194" y="5191383"/>
            <a:ext cx="1335025" cy="369332"/>
          </a:xfrm>
          <a:prstGeom prst="rect">
            <a:avLst/>
          </a:prstGeom>
        </p:spPr>
      </p:pic>
      <p:graphicFrame>
        <p:nvGraphicFramePr>
          <p:cNvPr id="19" name="Table 18">
            <a:extLst>
              <a:ext uri="{FF2B5EF4-FFF2-40B4-BE49-F238E27FC236}">
                <a16:creationId xmlns:a16="http://schemas.microsoft.com/office/drawing/2014/main" id="{55906161-CD17-01FC-E39B-1222609F4E92}"/>
              </a:ext>
            </a:extLst>
          </p:cNvPr>
          <p:cNvGraphicFramePr>
            <a:graphicFrameLocks noGrp="1"/>
          </p:cNvGraphicFramePr>
          <p:nvPr>
            <p:extLst>
              <p:ext uri="{D42A27DB-BD31-4B8C-83A1-F6EECF244321}">
                <p14:modId xmlns:p14="http://schemas.microsoft.com/office/powerpoint/2010/main" val="155651362"/>
              </p:ext>
            </p:extLst>
          </p:nvPr>
        </p:nvGraphicFramePr>
        <p:xfrm>
          <a:off x="10809248" y="5214021"/>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0.35</a:t>
                      </a:r>
                    </a:p>
                  </a:txBody>
                  <a:tcPr/>
                </a:tc>
                <a:tc>
                  <a:txBody>
                    <a:bodyPr/>
                    <a:lstStyle/>
                    <a:p>
                      <a:r>
                        <a:rPr lang="en-IN" b="1" dirty="0"/>
                        <a:t>-1.06</a:t>
                      </a:r>
                    </a:p>
                  </a:txBody>
                  <a:tcPr/>
                </a:tc>
                <a:extLst>
                  <a:ext uri="{0D108BD9-81ED-4DB2-BD59-A6C34878D82A}">
                    <a16:rowId xmlns:a16="http://schemas.microsoft.com/office/drawing/2014/main" val="86202848"/>
                  </a:ext>
                </a:extLst>
              </a:tr>
            </a:tbl>
          </a:graphicData>
        </a:graphic>
      </p:graphicFrame>
      <p:graphicFrame>
        <p:nvGraphicFramePr>
          <p:cNvPr id="20" name="Table 19">
            <a:extLst>
              <a:ext uri="{FF2B5EF4-FFF2-40B4-BE49-F238E27FC236}">
                <a16:creationId xmlns:a16="http://schemas.microsoft.com/office/drawing/2014/main" id="{80A39092-4247-9C83-52E0-E28F3309E3E9}"/>
              </a:ext>
            </a:extLst>
          </p:cNvPr>
          <p:cNvGraphicFramePr>
            <a:graphicFrameLocks noGrp="1"/>
          </p:cNvGraphicFramePr>
          <p:nvPr>
            <p:extLst>
              <p:ext uri="{D42A27DB-BD31-4B8C-83A1-F6EECF244321}">
                <p14:modId xmlns:p14="http://schemas.microsoft.com/office/powerpoint/2010/main" val="703449871"/>
              </p:ext>
            </p:extLst>
          </p:nvPr>
        </p:nvGraphicFramePr>
        <p:xfrm>
          <a:off x="1921727" y="5584861"/>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-1.57</a:t>
                      </a:r>
                    </a:p>
                  </a:txBody>
                  <a:tcPr/>
                </a:tc>
                <a:tc>
                  <a:txBody>
                    <a:bodyPr/>
                    <a:lstStyle/>
                    <a:p>
                      <a:r>
                        <a:rPr lang="en-IN" b="1" dirty="0"/>
                        <a:t>0.85</a:t>
                      </a:r>
                    </a:p>
                  </a:txBody>
                  <a:tcPr/>
                </a:tc>
                <a:tc>
                  <a:txBody>
                    <a:bodyPr/>
                    <a:lstStyle/>
                    <a:p>
                      <a:r>
                        <a:rPr lang="en-IN" b="1" dirty="0"/>
                        <a:t>-1.05</a:t>
                      </a:r>
                    </a:p>
                  </a:txBody>
                  <a:tcPr/>
                </a:tc>
                <a:tc>
                  <a:txBody>
                    <a:bodyPr/>
                    <a:lstStyle/>
                    <a:p>
                      <a:r>
                        <a:rPr lang="en-IN" b="1" dirty="0"/>
                        <a:t>-0.78</a:t>
                      </a:r>
                    </a:p>
                  </a:txBody>
                  <a:tcPr/>
                </a:tc>
                <a:tc>
                  <a:txBody>
                    <a:bodyPr/>
                    <a:lstStyle/>
                    <a:p>
                      <a:r>
                        <a:rPr lang="en-IN" b="1" dirty="0"/>
                        <a:t>0.50</a:t>
                      </a:r>
                    </a:p>
                  </a:txBody>
                  <a:tcPr/>
                </a:tc>
                <a:extLst>
                  <a:ext uri="{0D108BD9-81ED-4DB2-BD59-A6C34878D82A}">
                    <a16:rowId xmlns:a16="http://schemas.microsoft.com/office/drawing/2014/main" val="1825665632"/>
                  </a:ext>
                </a:extLst>
              </a:tr>
            </a:tbl>
          </a:graphicData>
        </a:graphic>
      </p:graphicFrame>
      <p:pic>
        <p:nvPicPr>
          <p:cNvPr id="21" name="Picture 20">
            <a:extLst>
              <a:ext uri="{FF2B5EF4-FFF2-40B4-BE49-F238E27FC236}">
                <a16:creationId xmlns:a16="http://schemas.microsoft.com/office/drawing/2014/main" id="{7EB72E67-CBDC-0B6B-3D88-5780899F5838}"/>
              </a:ext>
            </a:extLst>
          </p:cNvPr>
          <p:cNvPicPr>
            <a:picLocks noChangeAspect="1"/>
          </p:cNvPicPr>
          <p:nvPr/>
        </p:nvPicPr>
        <p:blipFill>
          <a:blip r:embed="rId2"/>
          <a:stretch>
            <a:fillRect/>
          </a:stretch>
        </p:blipFill>
        <p:spPr>
          <a:xfrm>
            <a:off x="9054194" y="5544877"/>
            <a:ext cx="1335025" cy="369332"/>
          </a:xfrm>
          <a:prstGeom prst="rect">
            <a:avLst/>
          </a:prstGeom>
        </p:spPr>
      </p:pic>
      <p:graphicFrame>
        <p:nvGraphicFramePr>
          <p:cNvPr id="22" name="Table 21">
            <a:extLst>
              <a:ext uri="{FF2B5EF4-FFF2-40B4-BE49-F238E27FC236}">
                <a16:creationId xmlns:a16="http://schemas.microsoft.com/office/drawing/2014/main" id="{4B9180E1-4A92-62B9-C436-6C3F7C2DBB33}"/>
              </a:ext>
            </a:extLst>
          </p:cNvPr>
          <p:cNvGraphicFramePr>
            <a:graphicFrameLocks noGrp="1"/>
          </p:cNvGraphicFramePr>
          <p:nvPr>
            <p:extLst>
              <p:ext uri="{D42A27DB-BD31-4B8C-83A1-F6EECF244321}">
                <p14:modId xmlns:p14="http://schemas.microsoft.com/office/powerpoint/2010/main" val="1686964017"/>
              </p:ext>
            </p:extLst>
          </p:nvPr>
        </p:nvGraphicFramePr>
        <p:xfrm>
          <a:off x="10809248" y="5567515"/>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0.03</a:t>
                      </a:r>
                    </a:p>
                  </a:txBody>
                  <a:tcPr/>
                </a:tc>
                <a:tc>
                  <a:txBody>
                    <a:bodyPr/>
                    <a:lstStyle/>
                    <a:p>
                      <a:r>
                        <a:rPr lang="en-IN" b="1" dirty="0"/>
                        <a:t>0.57</a:t>
                      </a:r>
                    </a:p>
                  </a:txBody>
                  <a:tcPr/>
                </a:tc>
                <a:extLst>
                  <a:ext uri="{0D108BD9-81ED-4DB2-BD59-A6C34878D82A}">
                    <a16:rowId xmlns:a16="http://schemas.microsoft.com/office/drawing/2014/main" val="86202848"/>
                  </a:ext>
                </a:extLst>
              </a:tr>
            </a:tbl>
          </a:graphicData>
        </a:graphic>
      </p:graphicFrame>
      <p:graphicFrame>
        <p:nvGraphicFramePr>
          <p:cNvPr id="23" name="Table 22">
            <a:extLst>
              <a:ext uri="{FF2B5EF4-FFF2-40B4-BE49-F238E27FC236}">
                <a16:creationId xmlns:a16="http://schemas.microsoft.com/office/drawing/2014/main" id="{73C899F4-1957-F7DB-800A-1469C5D33691}"/>
              </a:ext>
            </a:extLst>
          </p:cNvPr>
          <p:cNvGraphicFramePr>
            <a:graphicFrameLocks noGrp="1"/>
          </p:cNvGraphicFramePr>
          <p:nvPr>
            <p:extLst>
              <p:ext uri="{D42A27DB-BD31-4B8C-83A1-F6EECF244321}">
                <p14:modId xmlns:p14="http://schemas.microsoft.com/office/powerpoint/2010/main" val="4144338258"/>
              </p:ext>
            </p:extLst>
          </p:nvPr>
        </p:nvGraphicFramePr>
        <p:xfrm>
          <a:off x="13078522" y="4115931"/>
          <a:ext cx="546410" cy="1854200"/>
        </p:xfrm>
        <a:graphic>
          <a:graphicData uri="http://schemas.openxmlformats.org/drawingml/2006/table">
            <a:tbl>
              <a:tblPr firstRow="1" bandRow="1">
                <a:tableStyleId>{2D5ABB26-0587-4C30-8999-92F81FD0307C}</a:tableStyleId>
              </a:tblPr>
              <a:tblGrid>
                <a:gridCol w="546410">
                  <a:extLst>
                    <a:ext uri="{9D8B030D-6E8A-4147-A177-3AD203B41FA5}">
                      <a16:colId xmlns:a16="http://schemas.microsoft.com/office/drawing/2014/main" val="1286608121"/>
                    </a:ext>
                  </a:extLst>
                </a:gridCol>
              </a:tblGrid>
              <a:tr h="370840">
                <a:tc>
                  <a:txBody>
                    <a:bodyPr/>
                    <a:lstStyle/>
                    <a:p>
                      <a:r>
                        <a:rPr lang="en-IN" b="1" dirty="0"/>
                        <a:t>1</a:t>
                      </a:r>
                    </a:p>
                  </a:txBody>
                  <a:tcPr/>
                </a:tc>
                <a:extLst>
                  <a:ext uri="{0D108BD9-81ED-4DB2-BD59-A6C34878D82A}">
                    <a16:rowId xmlns:a16="http://schemas.microsoft.com/office/drawing/2014/main" val="1815781902"/>
                  </a:ext>
                </a:extLst>
              </a:tr>
              <a:tr h="370840">
                <a:tc>
                  <a:txBody>
                    <a:bodyPr/>
                    <a:lstStyle/>
                    <a:p>
                      <a:r>
                        <a:rPr lang="en-IN" b="1" dirty="0"/>
                        <a:t>2</a:t>
                      </a:r>
                    </a:p>
                  </a:txBody>
                  <a:tcPr/>
                </a:tc>
                <a:extLst>
                  <a:ext uri="{0D108BD9-81ED-4DB2-BD59-A6C34878D82A}">
                    <a16:rowId xmlns:a16="http://schemas.microsoft.com/office/drawing/2014/main" val="410857265"/>
                  </a:ext>
                </a:extLst>
              </a:tr>
              <a:tr h="370840">
                <a:tc>
                  <a:txBody>
                    <a:bodyPr/>
                    <a:lstStyle/>
                    <a:p>
                      <a:r>
                        <a:rPr lang="en-IN" b="1" dirty="0"/>
                        <a:t>3</a:t>
                      </a:r>
                    </a:p>
                  </a:txBody>
                  <a:tcPr/>
                </a:tc>
                <a:extLst>
                  <a:ext uri="{0D108BD9-81ED-4DB2-BD59-A6C34878D82A}">
                    <a16:rowId xmlns:a16="http://schemas.microsoft.com/office/drawing/2014/main" val="4064885691"/>
                  </a:ext>
                </a:extLst>
              </a:tr>
              <a:tr h="370840">
                <a:tc>
                  <a:txBody>
                    <a:bodyPr/>
                    <a:lstStyle/>
                    <a:p>
                      <a:r>
                        <a:rPr lang="en-IN" b="1" dirty="0"/>
                        <a:t>4</a:t>
                      </a:r>
                    </a:p>
                  </a:txBody>
                  <a:tcPr/>
                </a:tc>
                <a:extLst>
                  <a:ext uri="{0D108BD9-81ED-4DB2-BD59-A6C34878D82A}">
                    <a16:rowId xmlns:a16="http://schemas.microsoft.com/office/drawing/2014/main" val="3850967560"/>
                  </a:ext>
                </a:extLst>
              </a:tr>
              <a:tr h="370840">
                <a:tc>
                  <a:txBody>
                    <a:bodyPr/>
                    <a:lstStyle/>
                    <a:p>
                      <a:r>
                        <a:rPr lang="en-IN" b="1" dirty="0"/>
                        <a:t>5</a:t>
                      </a:r>
                    </a:p>
                  </a:txBody>
                  <a:tcPr/>
                </a:tc>
                <a:extLst>
                  <a:ext uri="{0D108BD9-81ED-4DB2-BD59-A6C34878D82A}">
                    <a16:rowId xmlns:a16="http://schemas.microsoft.com/office/drawing/2014/main" val="4118966349"/>
                  </a:ext>
                </a:extLst>
              </a:tr>
            </a:tbl>
          </a:graphicData>
        </a:graphic>
      </p:graphicFrame>
      <p:graphicFrame>
        <p:nvGraphicFramePr>
          <p:cNvPr id="24" name="Table 23">
            <a:extLst>
              <a:ext uri="{FF2B5EF4-FFF2-40B4-BE49-F238E27FC236}">
                <a16:creationId xmlns:a16="http://schemas.microsoft.com/office/drawing/2014/main" id="{DCF51E06-9970-CB38-EA37-01E5F25A0654}"/>
              </a:ext>
            </a:extLst>
          </p:cNvPr>
          <p:cNvGraphicFramePr>
            <a:graphicFrameLocks noGrp="1"/>
          </p:cNvGraphicFramePr>
          <p:nvPr>
            <p:extLst>
              <p:ext uri="{D42A27DB-BD31-4B8C-83A1-F6EECF244321}">
                <p14:modId xmlns:p14="http://schemas.microsoft.com/office/powerpoint/2010/main" val="430841937"/>
              </p:ext>
            </p:extLst>
          </p:nvPr>
        </p:nvGraphicFramePr>
        <p:xfrm>
          <a:off x="2211659" y="6248986"/>
          <a:ext cx="7132465" cy="370840"/>
        </p:xfrm>
        <a:graphic>
          <a:graphicData uri="http://schemas.openxmlformats.org/drawingml/2006/table">
            <a:tbl>
              <a:tblPr firstRow="1" bandRow="1">
                <a:tableStyleId>{2D5ABB26-0587-4C30-8999-92F81FD0307C}</a:tableStyleId>
              </a:tblPr>
              <a:tblGrid>
                <a:gridCol w="1426493">
                  <a:extLst>
                    <a:ext uri="{9D8B030D-6E8A-4147-A177-3AD203B41FA5}">
                      <a16:colId xmlns:a16="http://schemas.microsoft.com/office/drawing/2014/main" val="497466982"/>
                    </a:ext>
                  </a:extLst>
                </a:gridCol>
                <a:gridCol w="1426493">
                  <a:extLst>
                    <a:ext uri="{9D8B030D-6E8A-4147-A177-3AD203B41FA5}">
                      <a16:colId xmlns:a16="http://schemas.microsoft.com/office/drawing/2014/main" val="1993955130"/>
                    </a:ext>
                  </a:extLst>
                </a:gridCol>
                <a:gridCol w="1426493">
                  <a:extLst>
                    <a:ext uri="{9D8B030D-6E8A-4147-A177-3AD203B41FA5}">
                      <a16:colId xmlns:a16="http://schemas.microsoft.com/office/drawing/2014/main" val="3357412221"/>
                    </a:ext>
                  </a:extLst>
                </a:gridCol>
                <a:gridCol w="1426493">
                  <a:extLst>
                    <a:ext uri="{9D8B030D-6E8A-4147-A177-3AD203B41FA5}">
                      <a16:colId xmlns:a16="http://schemas.microsoft.com/office/drawing/2014/main" val="4110812952"/>
                    </a:ext>
                  </a:extLst>
                </a:gridCol>
                <a:gridCol w="1426493">
                  <a:extLst>
                    <a:ext uri="{9D8B030D-6E8A-4147-A177-3AD203B41FA5}">
                      <a16:colId xmlns:a16="http://schemas.microsoft.com/office/drawing/2014/main" val="551292168"/>
                    </a:ext>
                  </a:extLst>
                </a:gridCol>
              </a:tblGrid>
              <a:tr h="370840">
                <a:tc>
                  <a:txBody>
                    <a:bodyPr/>
                    <a:lstStyle/>
                    <a:p>
                      <a:r>
                        <a:rPr lang="en-IN" b="1" dirty="0"/>
                        <a:t>1</a:t>
                      </a:r>
                    </a:p>
                  </a:txBody>
                  <a:tcPr/>
                </a:tc>
                <a:tc>
                  <a:txBody>
                    <a:bodyPr/>
                    <a:lstStyle/>
                    <a:p>
                      <a:r>
                        <a:rPr lang="en-IN" b="1" dirty="0"/>
                        <a:t>2</a:t>
                      </a:r>
                    </a:p>
                  </a:txBody>
                  <a:tcPr/>
                </a:tc>
                <a:tc>
                  <a:txBody>
                    <a:bodyPr/>
                    <a:lstStyle/>
                    <a:p>
                      <a:r>
                        <a:rPr lang="en-IN" b="1" dirty="0"/>
                        <a:t>3</a:t>
                      </a:r>
                    </a:p>
                  </a:txBody>
                  <a:tcPr/>
                </a:tc>
                <a:tc>
                  <a:txBody>
                    <a:bodyPr/>
                    <a:lstStyle/>
                    <a:p>
                      <a:r>
                        <a:rPr lang="en-IN" b="1" dirty="0"/>
                        <a:t>4</a:t>
                      </a:r>
                    </a:p>
                  </a:txBody>
                  <a:tcPr/>
                </a:tc>
                <a:tc>
                  <a:txBody>
                    <a:bodyPr/>
                    <a:lstStyle/>
                    <a:p>
                      <a:r>
                        <a:rPr lang="en-IN" b="1" dirty="0"/>
                        <a:t>5</a:t>
                      </a:r>
                    </a:p>
                  </a:txBody>
                  <a:tcPr/>
                </a:tc>
                <a:extLst>
                  <a:ext uri="{0D108BD9-81ED-4DB2-BD59-A6C34878D82A}">
                    <a16:rowId xmlns:a16="http://schemas.microsoft.com/office/drawing/2014/main" val="2881714329"/>
                  </a:ext>
                </a:extLst>
              </a:tr>
            </a:tbl>
          </a:graphicData>
        </a:graphic>
      </p:graphicFrame>
      <p:graphicFrame>
        <p:nvGraphicFramePr>
          <p:cNvPr id="25" name="Table 24">
            <a:extLst>
              <a:ext uri="{FF2B5EF4-FFF2-40B4-BE49-F238E27FC236}">
                <a16:creationId xmlns:a16="http://schemas.microsoft.com/office/drawing/2014/main" id="{E5C8D37D-7631-97B3-436A-CEFEE71A8B23}"/>
              </a:ext>
            </a:extLst>
          </p:cNvPr>
          <p:cNvGraphicFramePr>
            <a:graphicFrameLocks noGrp="1"/>
          </p:cNvGraphicFramePr>
          <p:nvPr>
            <p:extLst>
              <p:ext uri="{D42A27DB-BD31-4B8C-83A1-F6EECF244321}">
                <p14:modId xmlns:p14="http://schemas.microsoft.com/office/powerpoint/2010/main" val="3441866557"/>
              </p:ext>
            </p:extLst>
          </p:nvPr>
        </p:nvGraphicFramePr>
        <p:xfrm>
          <a:off x="11009666" y="6245965"/>
          <a:ext cx="2068856" cy="370840"/>
        </p:xfrm>
        <a:graphic>
          <a:graphicData uri="http://schemas.openxmlformats.org/drawingml/2006/table">
            <a:tbl>
              <a:tblPr firstRow="1" bandRow="1">
                <a:tableStyleId>{2D5ABB26-0587-4C30-8999-92F81FD0307C}</a:tableStyleId>
              </a:tblPr>
              <a:tblGrid>
                <a:gridCol w="1034428">
                  <a:extLst>
                    <a:ext uri="{9D8B030D-6E8A-4147-A177-3AD203B41FA5}">
                      <a16:colId xmlns:a16="http://schemas.microsoft.com/office/drawing/2014/main" val="2166275824"/>
                    </a:ext>
                  </a:extLst>
                </a:gridCol>
                <a:gridCol w="1034428">
                  <a:extLst>
                    <a:ext uri="{9D8B030D-6E8A-4147-A177-3AD203B41FA5}">
                      <a16:colId xmlns:a16="http://schemas.microsoft.com/office/drawing/2014/main" val="3563513593"/>
                    </a:ext>
                  </a:extLst>
                </a:gridCol>
              </a:tblGrid>
              <a:tr h="370840">
                <a:tc>
                  <a:txBody>
                    <a:bodyPr/>
                    <a:lstStyle/>
                    <a:p>
                      <a:r>
                        <a:rPr lang="en-IN" b="1" dirty="0"/>
                        <a:t>63</a:t>
                      </a:r>
                    </a:p>
                  </a:txBody>
                  <a:tcPr/>
                </a:tc>
                <a:tc>
                  <a:txBody>
                    <a:bodyPr/>
                    <a:lstStyle/>
                    <a:p>
                      <a:r>
                        <a:rPr lang="en-IN" b="1" dirty="0"/>
                        <a:t>64</a:t>
                      </a:r>
                    </a:p>
                  </a:txBody>
                  <a:tcPr/>
                </a:tc>
                <a:extLst>
                  <a:ext uri="{0D108BD9-81ED-4DB2-BD59-A6C34878D82A}">
                    <a16:rowId xmlns:a16="http://schemas.microsoft.com/office/drawing/2014/main" val="3992074735"/>
                  </a:ext>
                </a:extLst>
              </a:tr>
            </a:tbl>
          </a:graphicData>
        </a:graphic>
      </p:graphicFrame>
      <p:sp>
        <p:nvSpPr>
          <p:cNvPr id="27" name="TextBox 26">
            <a:extLst>
              <a:ext uri="{FF2B5EF4-FFF2-40B4-BE49-F238E27FC236}">
                <a16:creationId xmlns:a16="http://schemas.microsoft.com/office/drawing/2014/main" id="{A947FA91-39D1-E338-D5A7-E9807EC987BE}"/>
              </a:ext>
            </a:extLst>
          </p:cNvPr>
          <p:cNvSpPr txBox="1"/>
          <p:nvPr/>
        </p:nvSpPr>
        <p:spPr>
          <a:xfrm>
            <a:off x="144967" y="4680358"/>
            <a:ext cx="1477536" cy="338554"/>
          </a:xfrm>
          <a:prstGeom prst="rect">
            <a:avLst/>
          </a:prstGeom>
          <a:noFill/>
        </p:spPr>
        <p:txBody>
          <a:bodyPr wrap="square" rtlCol="0">
            <a:spAutoFit/>
          </a:bodyPr>
          <a:lstStyle/>
          <a:p>
            <a:r>
              <a:rPr lang="en-IN" sz="1600" b="1" dirty="0">
                <a:latin typeface="Inter" panose="020B0604020202020204" charset="0"/>
                <a:ea typeface="Inter" panose="020B0604020202020204" charset="0"/>
              </a:rPr>
              <a:t>node2vec = </a:t>
            </a:r>
          </a:p>
        </p:txBody>
      </p:sp>
      <p:sp>
        <p:nvSpPr>
          <p:cNvPr id="28" name="TextBox 27">
            <a:extLst>
              <a:ext uri="{FF2B5EF4-FFF2-40B4-BE49-F238E27FC236}">
                <a16:creationId xmlns:a16="http://schemas.microsoft.com/office/drawing/2014/main" id="{BFD6B9B1-4E00-7222-9187-FD5EE9A44455}"/>
              </a:ext>
            </a:extLst>
          </p:cNvPr>
          <p:cNvSpPr txBox="1"/>
          <p:nvPr/>
        </p:nvSpPr>
        <p:spPr>
          <a:xfrm>
            <a:off x="1895707" y="7031240"/>
            <a:ext cx="12110224" cy="369332"/>
          </a:xfrm>
          <a:prstGeom prst="rect">
            <a:avLst/>
          </a:prstGeom>
          <a:noFill/>
        </p:spPr>
        <p:txBody>
          <a:bodyPr wrap="square" rtlCol="0">
            <a:spAutoFit/>
          </a:bodyPr>
          <a:lstStyle/>
          <a:p>
            <a:r>
              <a:rPr lang="en-IN" dirty="0">
                <a:latin typeface="Inter" panose="020B0604020202020204" charset="0"/>
                <a:ea typeface="Inter" panose="020B0604020202020204" charset="0"/>
              </a:rPr>
              <a:t>Notice that the embeddings across axis=1 need not be same this time like the previous one</a:t>
            </a:r>
          </a:p>
        </p:txBody>
      </p:sp>
    </p:spTree>
    <p:extLst>
      <p:ext uri="{BB962C8B-B14F-4D97-AF65-F5344CB8AC3E}">
        <p14:creationId xmlns:p14="http://schemas.microsoft.com/office/powerpoint/2010/main" val="354748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C597A-BCB0-1C44-6283-8FA572CA6F61}"/>
            </a:ext>
          </a:extLst>
        </p:cNvPr>
        <p:cNvGrpSpPr/>
        <p:nvPr/>
      </p:nvGrpSpPr>
      <p:grpSpPr>
        <a:xfrm>
          <a:off x="0" y="0"/>
          <a:ext cx="0" cy="0"/>
          <a:chOff x="0" y="0"/>
          <a:chExt cx="0" cy="0"/>
        </a:xfrm>
      </p:grpSpPr>
      <p:pic>
        <p:nvPicPr>
          <p:cNvPr id="6" name="Picture 5" descr="A white clouds in blue sky&#10;&#10;Description automatically generated">
            <a:extLst>
              <a:ext uri="{FF2B5EF4-FFF2-40B4-BE49-F238E27FC236}">
                <a16:creationId xmlns:a16="http://schemas.microsoft.com/office/drawing/2014/main" id="{D64503C3-13FE-0436-6CE3-135AF937EC5C}"/>
              </a:ext>
            </a:extLst>
          </p:cNvPr>
          <p:cNvPicPr>
            <a:picLocks noChangeAspect="1"/>
          </p:cNvPicPr>
          <p:nvPr/>
        </p:nvPicPr>
        <p:blipFill>
          <a:blip r:embed="rId3"/>
          <a:stretch>
            <a:fillRect/>
          </a:stretch>
        </p:blipFill>
        <p:spPr>
          <a:xfrm>
            <a:off x="0" y="-141069"/>
            <a:ext cx="14630400" cy="8511737"/>
          </a:xfrm>
          <a:prstGeom prst="rect">
            <a:avLst/>
          </a:prstGeom>
        </p:spPr>
      </p:pic>
      <p:sp>
        <p:nvSpPr>
          <p:cNvPr id="2" name="Text 1">
            <a:extLst>
              <a:ext uri="{FF2B5EF4-FFF2-40B4-BE49-F238E27FC236}">
                <a16:creationId xmlns:a16="http://schemas.microsoft.com/office/drawing/2014/main" id="{151538A7-5715-8EA2-84F8-88419D1A5A71}"/>
              </a:ext>
            </a:extLst>
          </p:cNvPr>
          <p:cNvSpPr/>
          <p:nvPr/>
        </p:nvSpPr>
        <p:spPr>
          <a:xfrm>
            <a:off x="1906860" y="1734998"/>
            <a:ext cx="10582506" cy="2934391"/>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Inter" pitchFamily="34" charset="0"/>
                <a:ea typeface="Inter" pitchFamily="34" charset="-122"/>
                <a:cs typeface="Inter" pitchFamily="34" charset="-120"/>
              </a:rPr>
              <a:t>This project explores the potential of Graph Neural Networks (GNNs) for predicting the toxicity of drug molecules. The study investigates different embedding strategies and GNN architectures to determine the most effective combination for accurate and reliable toxicity prediction.</a:t>
            </a:r>
            <a:endParaRPr lang="en-US" sz="2400" dirty="0"/>
          </a:p>
        </p:txBody>
      </p:sp>
      <p:sp>
        <p:nvSpPr>
          <p:cNvPr id="3" name="TextBox 2">
            <a:extLst>
              <a:ext uri="{FF2B5EF4-FFF2-40B4-BE49-F238E27FC236}">
                <a16:creationId xmlns:a16="http://schemas.microsoft.com/office/drawing/2014/main" id="{4B634C98-6B28-E608-0794-EE1C49474D47}"/>
              </a:ext>
            </a:extLst>
          </p:cNvPr>
          <p:cNvSpPr txBox="1"/>
          <p:nvPr/>
        </p:nvSpPr>
        <p:spPr>
          <a:xfrm>
            <a:off x="825190" y="238201"/>
            <a:ext cx="7014117" cy="1107996"/>
          </a:xfrm>
          <a:prstGeom prst="rect">
            <a:avLst/>
          </a:prstGeom>
          <a:noFill/>
        </p:spPr>
        <p:txBody>
          <a:bodyPr wrap="square" rtlCol="0">
            <a:spAutoFit/>
          </a:bodyPr>
          <a:lstStyle/>
          <a:p>
            <a:r>
              <a:rPr lang="en-IN" sz="6600" b="1" dirty="0"/>
              <a:t>A brief summary:-</a:t>
            </a:r>
          </a:p>
        </p:txBody>
      </p:sp>
    </p:spTree>
    <p:extLst>
      <p:ext uri="{BB962C8B-B14F-4D97-AF65-F5344CB8AC3E}">
        <p14:creationId xmlns:p14="http://schemas.microsoft.com/office/powerpoint/2010/main" val="3555723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A820A-D9D3-D6A5-8D61-1E6C15D035A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D916ECB-122F-76A3-0386-B07E77022F13}"/>
              </a:ext>
            </a:extLst>
          </p:cNvPr>
          <p:cNvSpPr/>
          <p:nvPr/>
        </p:nvSpPr>
        <p:spPr>
          <a:xfrm>
            <a:off x="782639" y="677465"/>
            <a:ext cx="597872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Concatenate the Embeddings</a:t>
            </a:r>
            <a:endParaRPr lang="en-US" sz="4650" dirty="0"/>
          </a:p>
        </p:txBody>
      </p:sp>
      <p:sp>
        <p:nvSpPr>
          <p:cNvPr id="3" name="TextBox 2">
            <a:extLst>
              <a:ext uri="{FF2B5EF4-FFF2-40B4-BE49-F238E27FC236}">
                <a16:creationId xmlns:a16="http://schemas.microsoft.com/office/drawing/2014/main" id="{ABF0E122-91EB-D34C-DC03-E093FA3FDA15}"/>
              </a:ext>
            </a:extLst>
          </p:cNvPr>
          <p:cNvSpPr txBox="1"/>
          <p:nvPr/>
        </p:nvSpPr>
        <p:spPr>
          <a:xfrm>
            <a:off x="1471961" y="1747634"/>
            <a:ext cx="12110224" cy="646331"/>
          </a:xfrm>
          <a:prstGeom prst="rect">
            <a:avLst/>
          </a:prstGeom>
          <a:noFill/>
        </p:spPr>
        <p:txBody>
          <a:bodyPr wrap="square" rtlCol="0">
            <a:spAutoFit/>
          </a:bodyPr>
          <a:lstStyle/>
          <a:p>
            <a:r>
              <a:rPr lang="en-IN" dirty="0">
                <a:latin typeface="Inter" panose="020B0604020202020204" charset="0"/>
                <a:ea typeface="Inter" panose="020B0604020202020204" charset="0"/>
              </a:rPr>
              <a:t>Finally we concatenate the embeddings from x, node2vec and graph2vec together to get a matrix of (n,137) for every molecule</a:t>
            </a:r>
          </a:p>
        </p:txBody>
      </p:sp>
      <p:sp>
        <p:nvSpPr>
          <p:cNvPr id="10" name="TextBox 9">
            <a:extLst>
              <a:ext uri="{FF2B5EF4-FFF2-40B4-BE49-F238E27FC236}">
                <a16:creationId xmlns:a16="http://schemas.microsoft.com/office/drawing/2014/main" id="{AE50B2FD-F6E9-7BA1-C535-ADD298B2D23B}"/>
              </a:ext>
            </a:extLst>
          </p:cNvPr>
          <p:cNvSpPr txBox="1"/>
          <p:nvPr/>
        </p:nvSpPr>
        <p:spPr>
          <a:xfrm>
            <a:off x="1895707" y="2947015"/>
            <a:ext cx="10381785" cy="461665"/>
          </a:xfrm>
          <a:prstGeom prst="rect">
            <a:avLst/>
          </a:prstGeom>
          <a:noFill/>
        </p:spPr>
        <p:txBody>
          <a:bodyPr wrap="square" rtlCol="0">
            <a:spAutoFit/>
          </a:bodyPr>
          <a:lstStyle/>
          <a:p>
            <a:r>
              <a:rPr lang="en-IN" sz="2400" b="1" u="sng" dirty="0">
                <a:latin typeface="Inter" panose="020B0604020202020204" charset="0"/>
                <a:ea typeface="Inter" panose="020B0604020202020204" charset="0"/>
              </a:rPr>
              <a:t>Final Embeddings:-</a:t>
            </a:r>
            <a:r>
              <a:rPr lang="en-IN" sz="2400" b="1" dirty="0">
                <a:latin typeface="Inter" panose="020B0604020202020204" charset="0"/>
                <a:ea typeface="Inter" panose="020B0604020202020204" charset="0"/>
              </a:rPr>
              <a:t>                     				(</a:t>
            </a:r>
            <a:r>
              <a:rPr lang="en-IN" sz="2400" b="1" dirty="0">
                <a:solidFill>
                  <a:srgbClr val="FF0000"/>
                </a:solidFill>
                <a:latin typeface="Inter" panose="020B0604020202020204" charset="0"/>
                <a:ea typeface="Inter" panose="020B0604020202020204" charset="0"/>
              </a:rPr>
              <a:t>n = 5</a:t>
            </a:r>
            <a:r>
              <a:rPr lang="en-IN" sz="2400" b="1" dirty="0">
                <a:latin typeface="Inter" panose="020B0604020202020204" charset="0"/>
                <a:ea typeface="Inter" panose="020B0604020202020204" charset="0"/>
              </a:rPr>
              <a:t>)</a:t>
            </a:r>
          </a:p>
        </p:txBody>
      </p:sp>
      <p:graphicFrame>
        <p:nvGraphicFramePr>
          <p:cNvPr id="5" name="Table 4">
            <a:extLst>
              <a:ext uri="{FF2B5EF4-FFF2-40B4-BE49-F238E27FC236}">
                <a16:creationId xmlns:a16="http://schemas.microsoft.com/office/drawing/2014/main" id="{1C8CF615-07A0-5A48-7E14-4F8F9C72A2E4}"/>
              </a:ext>
            </a:extLst>
          </p:cNvPr>
          <p:cNvGraphicFramePr>
            <a:graphicFrameLocks noGrp="1"/>
          </p:cNvGraphicFramePr>
          <p:nvPr>
            <p:extLst>
              <p:ext uri="{D42A27DB-BD31-4B8C-83A1-F6EECF244321}">
                <p14:modId xmlns:p14="http://schemas.microsoft.com/office/powerpoint/2010/main" val="2881782107"/>
              </p:ext>
            </p:extLst>
          </p:nvPr>
        </p:nvGraphicFramePr>
        <p:xfrm>
          <a:off x="1921727" y="4165053"/>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0.17</a:t>
                      </a:r>
                    </a:p>
                  </a:txBody>
                  <a:tcPr/>
                </a:tc>
                <a:tc>
                  <a:txBody>
                    <a:bodyPr/>
                    <a:lstStyle/>
                    <a:p>
                      <a:r>
                        <a:rPr lang="en-IN" b="1" dirty="0"/>
                        <a:t>-0.02</a:t>
                      </a:r>
                    </a:p>
                  </a:txBody>
                  <a:tcPr/>
                </a:tc>
                <a:tc>
                  <a:txBody>
                    <a:bodyPr/>
                    <a:lstStyle/>
                    <a:p>
                      <a:r>
                        <a:rPr lang="en-IN" b="1" dirty="0"/>
                        <a:t>0.11</a:t>
                      </a:r>
                    </a:p>
                  </a:txBody>
                  <a:tcPr/>
                </a:tc>
                <a:tc>
                  <a:txBody>
                    <a:bodyPr/>
                    <a:lstStyle/>
                    <a:p>
                      <a:r>
                        <a:rPr lang="en-IN" b="1" dirty="0"/>
                        <a:t>0.88</a:t>
                      </a:r>
                    </a:p>
                  </a:txBody>
                  <a:tcPr/>
                </a:tc>
                <a:tc>
                  <a:txBody>
                    <a:bodyPr/>
                    <a:lstStyle/>
                    <a:p>
                      <a:r>
                        <a:rPr lang="en-IN" b="1" dirty="0"/>
                        <a:t>0.41</a:t>
                      </a:r>
                    </a:p>
                  </a:txBody>
                  <a:tcPr/>
                </a:tc>
                <a:extLst>
                  <a:ext uri="{0D108BD9-81ED-4DB2-BD59-A6C34878D82A}">
                    <a16:rowId xmlns:a16="http://schemas.microsoft.com/office/drawing/2014/main" val="1825665632"/>
                  </a:ext>
                </a:extLst>
              </a:tr>
            </a:tbl>
          </a:graphicData>
        </a:graphic>
      </p:graphicFrame>
      <p:pic>
        <p:nvPicPr>
          <p:cNvPr id="7" name="Picture 6">
            <a:extLst>
              <a:ext uri="{FF2B5EF4-FFF2-40B4-BE49-F238E27FC236}">
                <a16:creationId xmlns:a16="http://schemas.microsoft.com/office/drawing/2014/main" id="{D0C4486C-F66E-B0E3-532D-2DFD838288A6}"/>
              </a:ext>
            </a:extLst>
          </p:cNvPr>
          <p:cNvPicPr>
            <a:picLocks noChangeAspect="1"/>
          </p:cNvPicPr>
          <p:nvPr/>
        </p:nvPicPr>
        <p:blipFill>
          <a:blip r:embed="rId2"/>
          <a:stretch>
            <a:fillRect/>
          </a:stretch>
        </p:blipFill>
        <p:spPr>
          <a:xfrm>
            <a:off x="9054194" y="4125069"/>
            <a:ext cx="1335025" cy="369332"/>
          </a:xfrm>
          <a:prstGeom prst="rect">
            <a:avLst/>
          </a:prstGeom>
        </p:spPr>
      </p:pic>
      <p:graphicFrame>
        <p:nvGraphicFramePr>
          <p:cNvPr id="9" name="Table 8">
            <a:extLst>
              <a:ext uri="{FF2B5EF4-FFF2-40B4-BE49-F238E27FC236}">
                <a16:creationId xmlns:a16="http://schemas.microsoft.com/office/drawing/2014/main" id="{4B98F571-C2E2-53D6-539F-4474000F4D98}"/>
              </a:ext>
            </a:extLst>
          </p:cNvPr>
          <p:cNvGraphicFramePr>
            <a:graphicFrameLocks noGrp="1"/>
          </p:cNvGraphicFramePr>
          <p:nvPr>
            <p:extLst>
              <p:ext uri="{D42A27DB-BD31-4B8C-83A1-F6EECF244321}">
                <p14:modId xmlns:p14="http://schemas.microsoft.com/office/powerpoint/2010/main" val="3730639060"/>
              </p:ext>
            </p:extLst>
          </p:nvPr>
        </p:nvGraphicFramePr>
        <p:xfrm>
          <a:off x="10809248" y="4147707"/>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0.35</a:t>
                      </a:r>
                    </a:p>
                  </a:txBody>
                  <a:tcPr/>
                </a:tc>
                <a:tc>
                  <a:txBody>
                    <a:bodyPr/>
                    <a:lstStyle/>
                    <a:p>
                      <a:r>
                        <a:rPr lang="en-IN" b="1" dirty="0"/>
                        <a:t>0.81</a:t>
                      </a:r>
                    </a:p>
                  </a:txBody>
                  <a:tcPr/>
                </a:tc>
                <a:extLst>
                  <a:ext uri="{0D108BD9-81ED-4DB2-BD59-A6C34878D82A}">
                    <a16:rowId xmlns:a16="http://schemas.microsoft.com/office/drawing/2014/main" val="86202848"/>
                  </a:ext>
                </a:extLst>
              </a:tr>
            </a:tbl>
          </a:graphicData>
        </a:graphic>
      </p:graphicFrame>
      <p:graphicFrame>
        <p:nvGraphicFramePr>
          <p:cNvPr id="11" name="Table 10">
            <a:extLst>
              <a:ext uri="{FF2B5EF4-FFF2-40B4-BE49-F238E27FC236}">
                <a16:creationId xmlns:a16="http://schemas.microsoft.com/office/drawing/2014/main" id="{A912894F-BBD7-D0E3-79E1-44C46F349E5F}"/>
              </a:ext>
            </a:extLst>
          </p:cNvPr>
          <p:cNvGraphicFramePr>
            <a:graphicFrameLocks noGrp="1"/>
          </p:cNvGraphicFramePr>
          <p:nvPr>
            <p:extLst>
              <p:ext uri="{D42A27DB-BD31-4B8C-83A1-F6EECF244321}">
                <p14:modId xmlns:p14="http://schemas.microsoft.com/office/powerpoint/2010/main" val="2599355385"/>
              </p:ext>
            </p:extLst>
          </p:nvPr>
        </p:nvGraphicFramePr>
        <p:xfrm>
          <a:off x="1921727" y="4521463"/>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-0.11</a:t>
                      </a:r>
                    </a:p>
                  </a:txBody>
                  <a:tcPr/>
                </a:tc>
                <a:tc>
                  <a:txBody>
                    <a:bodyPr/>
                    <a:lstStyle/>
                    <a:p>
                      <a:r>
                        <a:rPr lang="en-IN" b="1" dirty="0"/>
                        <a:t>-0.14</a:t>
                      </a:r>
                    </a:p>
                  </a:txBody>
                  <a:tcPr/>
                </a:tc>
                <a:tc>
                  <a:txBody>
                    <a:bodyPr/>
                    <a:lstStyle/>
                    <a:p>
                      <a:r>
                        <a:rPr lang="en-IN" b="1" dirty="0"/>
                        <a:t>-0.01</a:t>
                      </a:r>
                    </a:p>
                  </a:txBody>
                  <a:tcPr/>
                </a:tc>
                <a:tc>
                  <a:txBody>
                    <a:bodyPr/>
                    <a:lstStyle/>
                    <a:p>
                      <a:r>
                        <a:rPr lang="en-IN" b="1" dirty="0"/>
                        <a:t>-1.21</a:t>
                      </a:r>
                    </a:p>
                  </a:txBody>
                  <a:tcPr/>
                </a:tc>
                <a:tc>
                  <a:txBody>
                    <a:bodyPr/>
                    <a:lstStyle/>
                    <a:p>
                      <a:r>
                        <a:rPr lang="en-IN" b="1" dirty="0"/>
                        <a:t>-0.41</a:t>
                      </a:r>
                    </a:p>
                  </a:txBody>
                  <a:tcPr/>
                </a:tc>
                <a:extLst>
                  <a:ext uri="{0D108BD9-81ED-4DB2-BD59-A6C34878D82A}">
                    <a16:rowId xmlns:a16="http://schemas.microsoft.com/office/drawing/2014/main" val="1825665632"/>
                  </a:ext>
                </a:extLst>
              </a:tr>
            </a:tbl>
          </a:graphicData>
        </a:graphic>
      </p:graphicFrame>
      <p:pic>
        <p:nvPicPr>
          <p:cNvPr id="12" name="Picture 11">
            <a:extLst>
              <a:ext uri="{FF2B5EF4-FFF2-40B4-BE49-F238E27FC236}">
                <a16:creationId xmlns:a16="http://schemas.microsoft.com/office/drawing/2014/main" id="{EF524964-03C0-5708-4759-0A2E4240611C}"/>
              </a:ext>
            </a:extLst>
          </p:cNvPr>
          <p:cNvPicPr>
            <a:picLocks noChangeAspect="1"/>
          </p:cNvPicPr>
          <p:nvPr/>
        </p:nvPicPr>
        <p:blipFill>
          <a:blip r:embed="rId2"/>
          <a:stretch>
            <a:fillRect/>
          </a:stretch>
        </p:blipFill>
        <p:spPr>
          <a:xfrm>
            <a:off x="9054194" y="4481479"/>
            <a:ext cx="1335025" cy="369332"/>
          </a:xfrm>
          <a:prstGeom prst="rect">
            <a:avLst/>
          </a:prstGeom>
        </p:spPr>
      </p:pic>
      <p:graphicFrame>
        <p:nvGraphicFramePr>
          <p:cNvPr id="13" name="Table 12">
            <a:extLst>
              <a:ext uri="{FF2B5EF4-FFF2-40B4-BE49-F238E27FC236}">
                <a16:creationId xmlns:a16="http://schemas.microsoft.com/office/drawing/2014/main" id="{367DD8A8-4BC5-37E9-53B3-3EC10E409BD5}"/>
              </a:ext>
            </a:extLst>
          </p:cNvPr>
          <p:cNvGraphicFramePr>
            <a:graphicFrameLocks noGrp="1"/>
          </p:cNvGraphicFramePr>
          <p:nvPr>
            <p:extLst>
              <p:ext uri="{D42A27DB-BD31-4B8C-83A1-F6EECF244321}">
                <p14:modId xmlns:p14="http://schemas.microsoft.com/office/powerpoint/2010/main" val="1131743712"/>
              </p:ext>
            </p:extLst>
          </p:nvPr>
        </p:nvGraphicFramePr>
        <p:xfrm>
          <a:off x="10809248" y="4504117"/>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0.77</a:t>
                      </a:r>
                    </a:p>
                  </a:txBody>
                  <a:tcPr/>
                </a:tc>
                <a:tc>
                  <a:txBody>
                    <a:bodyPr/>
                    <a:lstStyle/>
                    <a:p>
                      <a:r>
                        <a:rPr lang="en-IN" b="1" dirty="0"/>
                        <a:t>0.22</a:t>
                      </a:r>
                    </a:p>
                  </a:txBody>
                  <a:tcPr/>
                </a:tc>
                <a:extLst>
                  <a:ext uri="{0D108BD9-81ED-4DB2-BD59-A6C34878D82A}">
                    <a16:rowId xmlns:a16="http://schemas.microsoft.com/office/drawing/2014/main" val="86202848"/>
                  </a:ext>
                </a:extLst>
              </a:tr>
            </a:tbl>
          </a:graphicData>
        </a:graphic>
      </p:graphicFrame>
      <p:graphicFrame>
        <p:nvGraphicFramePr>
          <p:cNvPr id="14" name="Table 13">
            <a:extLst>
              <a:ext uri="{FF2B5EF4-FFF2-40B4-BE49-F238E27FC236}">
                <a16:creationId xmlns:a16="http://schemas.microsoft.com/office/drawing/2014/main" id="{09E7682E-1B1A-D98B-E712-BF660B4972A1}"/>
              </a:ext>
            </a:extLst>
          </p:cNvPr>
          <p:cNvGraphicFramePr>
            <a:graphicFrameLocks noGrp="1"/>
          </p:cNvGraphicFramePr>
          <p:nvPr>
            <p:extLst>
              <p:ext uri="{D42A27DB-BD31-4B8C-83A1-F6EECF244321}">
                <p14:modId xmlns:p14="http://schemas.microsoft.com/office/powerpoint/2010/main" val="2962349762"/>
              </p:ext>
            </p:extLst>
          </p:nvPr>
        </p:nvGraphicFramePr>
        <p:xfrm>
          <a:off x="1921727" y="4874957"/>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-1.81</a:t>
                      </a:r>
                    </a:p>
                  </a:txBody>
                  <a:tcPr/>
                </a:tc>
                <a:tc>
                  <a:txBody>
                    <a:bodyPr/>
                    <a:lstStyle/>
                    <a:p>
                      <a:r>
                        <a:rPr lang="en-IN" b="1" dirty="0"/>
                        <a:t>-0.97</a:t>
                      </a:r>
                    </a:p>
                  </a:txBody>
                  <a:tcPr/>
                </a:tc>
                <a:tc>
                  <a:txBody>
                    <a:bodyPr/>
                    <a:lstStyle/>
                    <a:p>
                      <a:r>
                        <a:rPr lang="en-IN" b="1" dirty="0"/>
                        <a:t>0.25</a:t>
                      </a:r>
                    </a:p>
                  </a:txBody>
                  <a:tcPr/>
                </a:tc>
                <a:tc>
                  <a:txBody>
                    <a:bodyPr/>
                    <a:lstStyle/>
                    <a:p>
                      <a:r>
                        <a:rPr lang="en-IN" b="1" dirty="0"/>
                        <a:t>-0.91</a:t>
                      </a:r>
                    </a:p>
                  </a:txBody>
                  <a:tcPr/>
                </a:tc>
                <a:tc>
                  <a:txBody>
                    <a:bodyPr/>
                    <a:lstStyle/>
                    <a:p>
                      <a:r>
                        <a:rPr lang="en-IN" b="1" dirty="0"/>
                        <a:t>0.74</a:t>
                      </a:r>
                    </a:p>
                  </a:txBody>
                  <a:tcPr/>
                </a:tc>
                <a:extLst>
                  <a:ext uri="{0D108BD9-81ED-4DB2-BD59-A6C34878D82A}">
                    <a16:rowId xmlns:a16="http://schemas.microsoft.com/office/drawing/2014/main" val="1825665632"/>
                  </a:ext>
                </a:extLst>
              </a:tr>
            </a:tbl>
          </a:graphicData>
        </a:graphic>
      </p:graphicFrame>
      <p:pic>
        <p:nvPicPr>
          <p:cNvPr id="15" name="Picture 14">
            <a:extLst>
              <a:ext uri="{FF2B5EF4-FFF2-40B4-BE49-F238E27FC236}">
                <a16:creationId xmlns:a16="http://schemas.microsoft.com/office/drawing/2014/main" id="{FB23561B-7F16-596A-794A-8F49E37B727E}"/>
              </a:ext>
            </a:extLst>
          </p:cNvPr>
          <p:cNvPicPr>
            <a:picLocks noChangeAspect="1"/>
          </p:cNvPicPr>
          <p:nvPr/>
        </p:nvPicPr>
        <p:blipFill>
          <a:blip r:embed="rId2"/>
          <a:stretch>
            <a:fillRect/>
          </a:stretch>
        </p:blipFill>
        <p:spPr>
          <a:xfrm>
            <a:off x="9054194" y="4834973"/>
            <a:ext cx="1335025" cy="369332"/>
          </a:xfrm>
          <a:prstGeom prst="rect">
            <a:avLst/>
          </a:prstGeom>
        </p:spPr>
      </p:pic>
      <p:graphicFrame>
        <p:nvGraphicFramePr>
          <p:cNvPr id="16" name="Table 15">
            <a:extLst>
              <a:ext uri="{FF2B5EF4-FFF2-40B4-BE49-F238E27FC236}">
                <a16:creationId xmlns:a16="http://schemas.microsoft.com/office/drawing/2014/main" id="{7B74851B-7790-B05D-1684-8BFBAE3A6451}"/>
              </a:ext>
            </a:extLst>
          </p:cNvPr>
          <p:cNvGraphicFramePr>
            <a:graphicFrameLocks noGrp="1"/>
          </p:cNvGraphicFramePr>
          <p:nvPr>
            <p:extLst>
              <p:ext uri="{D42A27DB-BD31-4B8C-83A1-F6EECF244321}">
                <p14:modId xmlns:p14="http://schemas.microsoft.com/office/powerpoint/2010/main" val="2649297065"/>
              </p:ext>
            </p:extLst>
          </p:nvPr>
        </p:nvGraphicFramePr>
        <p:xfrm>
          <a:off x="10809248" y="4857611"/>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-0.11</a:t>
                      </a:r>
                    </a:p>
                  </a:txBody>
                  <a:tcPr/>
                </a:tc>
                <a:tc>
                  <a:txBody>
                    <a:bodyPr/>
                    <a:lstStyle/>
                    <a:p>
                      <a:r>
                        <a:rPr lang="en-IN" b="1" dirty="0"/>
                        <a:t>-0.38</a:t>
                      </a:r>
                    </a:p>
                  </a:txBody>
                  <a:tcPr/>
                </a:tc>
                <a:extLst>
                  <a:ext uri="{0D108BD9-81ED-4DB2-BD59-A6C34878D82A}">
                    <a16:rowId xmlns:a16="http://schemas.microsoft.com/office/drawing/2014/main" val="86202848"/>
                  </a:ext>
                </a:extLst>
              </a:tr>
            </a:tbl>
          </a:graphicData>
        </a:graphic>
      </p:graphicFrame>
      <p:graphicFrame>
        <p:nvGraphicFramePr>
          <p:cNvPr id="17" name="Table 16">
            <a:extLst>
              <a:ext uri="{FF2B5EF4-FFF2-40B4-BE49-F238E27FC236}">
                <a16:creationId xmlns:a16="http://schemas.microsoft.com/office/drawing/2014/main" id="{89E0F2E6-5EEC-159F-45F8-C6FFA9D9AE70}"/>
              </a:ext>
            </a:extLst>
          </p:cNvPr>
          <p:cNvGraphicFramePr>
            <a:graphicFrameLocks noGrp="1"/>
          </p:cNvGraphicFramePr>
          <p:nvPr>
            <p:extLst>
              <p:ext uri="{D42A27DB-BD31-4B8C-83A1-F6EECF244321}">
                <p14:modId xmlns:p14="http://schemas.microsoft.com/office/powerpoint/2010/main" val="1020764734"/>
              </p:ext>
            </p:extLst>
          </p:nvPr>
        </p:nvGraphicFramePr>
        <p:xfrm>
          <a:off x="1921727" y="5231367"/>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-1.25</a:t>
                      </a:r>
                    </a:p>
                  </a:txBody>
                  <a:tcPr/>
                </a:tc>
                <a:tc>
                  <a:txBody>
                    <a:bodyPr/>
                    <a:lstStyle/>
                    <a:p>
                      <a:r>
                        <a:rPr lang="en-IN" b="1" dirty="0"/>
                        <a:t>0.33</a:t>
                      </a:r>
                    </a:p>
                  </a:txBody>
                  <a:tcPr/>
                </a:tc>
                <a:tc>
                  <a:txBody>
                    <a:bodyPr/>
                    <a:lstStyle/>
                    <a:p>
                      <a:r>
                        <a:rPr lang="en-IN" b="1" dirty="0"/>
                        <a:t>0.05</a:t>
                      </a:r>
                    </a:p>
                  </a:txBody>
                  <a:tcPr/>
                </a:tc>
                <a:tc>
                  <a:txBody>
                    <a:bodyPr/>
                    <a:lstStyle/>
                    <a:p>
                      <a:r>
                        <a:rPr lang="en-IN" b="1" dirty="0"/>
                        <a:t>0.18</a:t>
                      </a:r>
                    </a:p>
                  </a:txBody>
                  <a:tcPr/>
                </a:tc>
                <a:tc>
                  <a:txBody>
                    <a:bodyPr/>
                    <a:lstStyle/>
                    <a:p>
                      <a:r>
                        <a:rPr lang="en-IN" b="1" dirty="0"/>
                        <a:t>0.22</a:t>
                      </a:r>
                    </a:p>
                  </a:txBody>
                  <a:tcPr/>
                </a:tc>
                <a:extLst>
                  <a:ext uri="{0D108BD9-81ED-4DB2-BD59-A6C34878D82A}">
                    <a16:rowId xmlns:a16="http://schemas.microsoft.com/office/drawing/2014/main" val="1825665632"/>
                  </a:ext>
                </a:extLst>
              </a:tr>
            </a:tbl>
          </a:graphicData>
        </a:graphic>
      </p:graphicFrame>
      <p:pic>
        <p:nvPicPr>
          <p:cNvPr id="18" name="Picture 17">
            <a:extLst>
              <a:ext uri="{FF2B5EF4-FFF2-40B4-BE49-F238E27FC236}">
                <a16:creationId xmlns:a16="http://schemas.microsoft.com/office/drawing/2014/main" id="{CB58DF09-050B-C813-4717-21D3C25C827E}"/>
              </a:ext>
            </a:extLst>
          </p:cNvPr>
          <p:cNvPicPr>
            <a:picLocks noChangeAspect="1"/>
          </p:cNvPicPr>
          <p:nvPr/>
        </p:nvPicPr>
        <p:blipFill>
          <a:blip r:embed="rId2"/>
          <a:stretch>
            <a:fillRect/>
          </a:stretch>
        </p:blipFill>
        <p:spPr>
          <a:xfrm>
            <a:off x="9054194" y="5191383"/>
            <a:ext cx="1335025" cy="369332"/>
          </a:xfrm>
          <a:prstGeom prst="rect">
            <a:avLst/>
          </a:prstGeom>
        </p:spPr>
      </p:pic>
      <p:graphicFrame>
        <p:nvGraphicFramePr>
          <p:cNvPr id="19" name="Table 18">
            <a:extLst>
              <a:ext uri="{FF2B5EF4-FFF2-40B4-BE49-F238E27FC236}">
                <a16:creationId xmlns:a16="http://schemas.microsoft.com/office/drawing/2014/main" id="{2D1CADE3-140A-1032-F204-23E3509C9CBA}"/>
              </a:ext>
            </a:extLst>
          </p:cNvPr>
          <p:cNvGraphicFramePr>
            <a:graphicFrameLocks noGrp="1"/>
          </p:cNvGraphicFramePr>
          <p:nvPr>
            <p:extLst>
              <p:ext uri="{D42A27DB-BD31-4B8C-83A1-F6EECF244321}">
                <p14:modId xmlns:p14="http://schemas.microsoft.com/office/powerpoint/2010/main" val="1788416638"/>
              </p:ext>
            </p:extLst>
          </p:nvPr>
        </p:nvGraphicFramePr>
        <p:xfrm>
          <a:off x="10809248" y="5214021"/>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0.35</a:t>
                      </a:r>
                    </a:p>
                  </a:txBody>
                  <a:tcPr/>
                </a:tc>
                <a:tc>
                  <a:txBody>
                    <a:bodyPr/>
                    <a:lstStyle/>
                    <a:p>
                      <a:r>
                        <a:rPr lang="en-IN" b="1" dirty="0"/>
                        <a:t>-1.06</a:t>
                      </a:r>
                    </a:p>
                  </a:txBody>
                  <a:tcPr/>
                </a:tc>
                <a:extLst>
                  <a:ext uri="{0D108BD9-81ED-4DB2-BD59-A6C34878D82A}">
                    <a16:rowId xmlns:a16="http://schemas.microsoft.com/office/drawing/2014/main" val="86202848"/>
                  </a:ext>
                </a:extLst>
              </a:tr>
            </a:tbl>
          </a:graphicData>
        </a:graphic>
      </p:graphicFrame>
      <p:graphicFrame>
        <p:nvGraphicFramePr>
          <p:cNvPr id="20" name="Table 19">
            <a:extLst>
              <a:ext uri="{FF2B5EF4-FFF2-40B4-BE49-F238E27FC236}">
                <a16:creationId xmlns:a16="http://schemas.microsoft.com/office/drawing/2014/main" id="{C24B4257-5E08-CF0E-EBD5-317F091698F1}"/>
              </a:ext>
            </a:extLst>
          </p:cNvPr>
          <p:cNvGraphicFramePr>
            <a:graphicFrameLocks noGrp="1"/>
          </p:cNvGraphicFramePr>
          <p:nvPr>
            <p:extLst>
              <p:ext uri="{D42A27DB-BD31-4B8C-83A1-F6EECF244321}">
                <p14:modId xmlns:p14="http://schemas.microsoft.com/office/powerpoint/2010/main" val="565015536"/>
              </p:ext>
            </p:extLst>
          </p:nvPr>
        </p:nvGraphicFramePr>
        <p:xfrm>
          <a:off x="1921727" y="5584861"/>
          <a:ext cx="6917475" cy="370840"/>
        </p:xfrm>
        <a:graphic>
          <a:graphicData uri="http://schemas.openxmlformats.org/drawingml/2006/table">
            <a:tbl>
              <a:tblPr firstRow="1" bandRow="1">
                <a:tableStyleId>{5940675A-B579-460E-94D1-54222C63F5DA}</a:tableStyleId>
              </a:tblPr>
              <a:tblGrid>
                <a:gridCol w="1383495">
                  <a:extLst>
                    <a:ext uri="{9D8B030D-6E8A-4147-A177-3AD203B41FA5}">
                      <a16:colId xmlns:a16="http://schemas.microsoft.com/office/drawing/2014/main" val="2469691739"/>
                    </a:ext>
                  </a:extLst>
                </a:gridCol>
                <a:gridCol w="1383495">
                  <a:extLst>
                    <a:ext uri="{9D8B030D-6E8A-4147-A177-3AD203B41FA5}">
                      <a16:colId xmlns:a16="http://schemas.microsoft.com/office/drawing/2014/main" val="4138880875"/>
                    </a:ext>
                  </a:extLst>
                </a:gridCol>
                <a:gridCol w="1383495">
                  <a:extLst>
                    <a:ext uri="{9D8B030D-6E8A-4147-A177-3AD203B41FA5}">
                      <a16:colId xmlns:a16="http://schemas.microsoft.com/office/drawing/2014/main" val="3237596578"/>
                    </a:ext>
                  </a:extLst>
                </a:gridCol>
                <a:gridCol w="1383495">
                  <a:extLst>
                    <a:ext uri="{9D8B030D-6E8A-4147-A177-3AD203B41FA5}">
                      <a16:colId xmlns:a16="http://schemas.microsoft.com/office/drawing/2014/main" val="717897008"/>
                    </a:ext>
                  </a:extLst>
                </a:gridCol>
                <a:gridCol w="1383495">
                  <a:extLst>
                    <a:ext uri="{9D8B030D-6E8A-4147-A177-3AD203B41FA5}">
                      <a16:colId xmlns:a16="http://schemas.microsoft.com/office/drawing/2014/main" val="371285238"/>
                    </a:ext>
                  </a:extLst>
                </a:gridCol>
              </a:tblGrid>
              <a:tr h="370840">
                <a:tc>
                  <a:txBody>
                    <a:bodyPr/>
                    <a:lstStyle/>
                    <a:p>
                      <a:r>
                        <a:rPr lang="en-IN" b="1" dirty="0"/>
                        <a:t>-1.57</a:t>
                      </a:r>
                    </a:p>
                  </a:txBody>
                  <a:tcPr/>
                </a:tc>
                <a:tc>
                  <a:txBody>
                    <a:bodyPr/>
                    <a:lstStyle/>
                    <a:p>
                      <a:r>
                        <a:rPr lang="en-IN" b="1" dirty="0"/>
                        <a:t>0.04</a:t>
                      </a:r>
                    </a:p>
                  </a:txBody>
                  <a:tcPr/>
                </a:tc>
                <a:tc>
                  <a:txBody>
                    <a:bodyPr/>
                    <a:lstStyle/>
                    <a:p>
                      <a:r>
                        <a:rPr lang="en-IN" b="1" dirty="0"/>
                        <a:t>-1.05</a:t>
                      </a:r>
                    </a:p>
                  </a:txBody>
                  <a:tcPr/>
                </a:tc>
                <a:tc>
                  <a:txBody>
                    <a:bodyPr/>
                    <a:lstStyle/>
                    <a:p>
                      <a:r>
                        <a:rPr lang="en-IN" b="1" dirty="0"/>
                        <a:t>-1.07</a:t>
                      </a:r>
                    </a:p>
                  </a:txBody>
                  <a:tcPr/>
                </a:tc>
                <a:tc>
                  <a:txBody>
                    <a:bodyPr/>
                    <a:lstStyle/>
                    <a:p>
                      <a:r>
                        <a:rPr lang="en-IN" b="1" dirty="0"/>
                        <a:t>0.50</a:t>
                      </a:r>
                    </a:p>
                  </a:txBody>
                  <a:tcPr/>
                </a:tc>
                <a:extLst>
                  <a:ext uri="{0D108BD9-81ED-4DB2-BD59-A6C34878D82A}">
                    <a16:rowId xmlns:a16="http://schemas.microsoft.com/office/drawing/2014/main" val="1825665632"/>
                  </a:ext>
                </a:extLst>
              </a:tr>
            </a:tbl>
          </a:graphicData>
        </a:graphic>
      </p:graphicFrame>
      <p:pic>
        <p:nvPicPr>
          <p:cNvPr id="21" name="Picture 20">
            <a:extLst>
              <a:ext uri="{FF2B5EF4-FFF2-40B4-BE49-F238E27FC236}">
                <a16:creationId xmlns:a16="http://schemas.microsoft.com/office/drawing/2014/main" id="{F72585EB-6D06-A74E-E1E0-A6B7B59DEFDF}"/>
              </a:ext>
            </a:extLst>
          </p:cNvPr>
          <p:cNvPicPr>
            <a:picLocks noChangeAspect="1"/>
          </p:cNvPicPr>
          <p:nvPr/>
        </p:nvPicPr>
        <p:blipFill>
          <a:blip r:embed="rId2"/>
          <a:stretch>
            <a:fillRect/>
          </a:stretch>
        </p:blipFill>
        <p:spPr>
          <a:xfrm>
            <a:off x="9054194" y="5544877"/>
            <a:ext cx="1335025" cy="369332"/>
          </a:xfrm>
          <a:prstGeom prst="rect">
            <a:avLst/>
          </a:prstGeom>
        </p:spPr>
      </p:pic>
      <p:graphicFrame>
        <p:nvGraphicFramePr>
          <p:cNvPr id="22" name="Table 21">
            <a:extLst>
              <a:ext uri="{FF2B5EF4-FFF2-40B4-BE49-F238E27FC236}">
                <a16:creationId xmlns:a16="http://schemas.microsoft.com/office/drawing/2014/main" id="{9BCAD523-BA36-2096-EA3E-31D872B599D9}"/>
              </a:ext>
            </a:extLst>
          </p:cNvPr>
          <p:cNvGraphicFramePr>
            <a:graphicFrameLocks noGrp="1"/>
          </p:cNvGraphicFramePr>
          <p:nvPr>
            <p:extLst>
              <p:ext uri="{D42A27DB-BD31-4B8C-83A1-F6EECF244321}">
                <p14:modId xmlns:p14="http://schemas.microsoft.com/office/powerpoint/2010/main" val="463798682"/>
              </p:ext>
            </p:extLst>
          </p:nvPr>
        </p:nvGraphicFramePr>
        <p:xfrm>
          <a:off x="10809248" y="5567515"/>
          <a:ext cx="2122450" cy="370840"/>
        </p:xfrm>
        <a:graphic>
          <a:graphicData uri="http://schemas.openxmlformats.org/drawingml/2006/table">
            <a:tbl>
              <a:tblPr firstRow="1" bandRow="1">
                <a:tableStyleId>{5940675A-B579-460E-94D1-54222C63F5DA}</a:tableStyleId>
              </a:tblPr>
              <a:tblGrid>
                <a:gridCol w="1061225">
                  <a:extLst>
                    <a:ext uri="{9D8B030D-6E8A-4147-A177-3AD203B41FA5}">
                      <a16:colId xmlns:a16="http://schemas.microsoft.com/office/drawing/2014/main" val="1028149693"/>
                    </a:ext>
                  </a:extLst>
                </a:gridCol>
                <a:gridCol w="1061225">
                  <a:extLst>
                    <a:ext uri="{9D8B030D-6E8A-4147-A177-3AD203B41FA5}">
                      <a16:colId xmlns:a16="http://schemas.microsoft.com/office/drawing/2014/main" val="697819909"/>
                    </a:ext>
                  </a:extLst>
                </a:gridCol>
              </a:tblGrid>
              <a:tr h="370840">
                <a:tc>
                  <a:txBody>
                    <a:bodyPr/>
                    <a:lstStyle/>
                    <a:p>
                      <a:r>
                        <a:rPr lang="en-IN" b="1" dirty="0"/>
                        <a:t>-1.03</a:t>
                      </a:r>
                    </a:p>
                  </a:txBody>
                  <a:tcPr/>
                </a:tc>
                <a:tc>
                  <a:txBody>
                    <a:bodyPr/>
                    <a:lstStyle/>
                    <a:p>
                      <a:r>
                        <a:rPr lang="en-IN" b="1" dirty="0"/>
                        <a:t>0.57</a:t>
                      </a:r>
                    </a:p>
                  </a:txBody>
                  <a:tcPr/>
                </a:tc>
                <a:extLst>
                  <a:ext uri="{0D108BD9-81ED-4DB2-BD59-A6C34878D82A}">
                    <a16:rowId xmlns:a16="http://schemas.microsoft.com/office/drawing/2014/main" val="86202848"/>
                  </a:ext>
                </a:extLst>
              </a:tr>
            </a:tbl>
          </a:graphicData>
        </a:graphic>
      </p:graphicFrame>
      <p:graphicFrame>
        <p:nvGraphicFramePr>
          <p:cNvPr id="23" name="Table 22">
            <a:extLst>
              <a:ext uri="{FF2B5EF4-FFF2-40B4-BE49-F238E27FC236}">
                <a16:creationId xmlns:a16="http://schemas.microsoft.com/office/drawing/2014/main" id="{57C74915-22C1-FCD0-2BB9-1F87D3923A45}"/>
              </a:ext>
            </a:extLst>
          </p:cNvPr>
          <p:cNvGraphicFramePr>
            <a:graphicFrameLocks noGrp="1"/>
          </p:cNvGraphicFramePr>
          <p:nvPr>
            <p:extLst>
              <p:ext uri="{D42A27DB-BD31-4B8C-83A1-F6EECF244321}">
                <p14:modId xmlns:p14="http://schemas.microsoft.com/office/powerpoint/2010/main" val="4289277558"/>
              </p:ext>
            </p:extLst>
          </p:nvPr>
        </p:nvGraphicFramePr>
        <p:xfrm>
          <a:off x="13078522" y="4115931"/>
          <a:ext cx="546410" cy="1854200"/>
        </p:xfrm>
        <a:graphic>
          <a:graphicData uri="http://schemas.openxmlformats.org/drawingml/2006/table">
            <a:tbl>
              <a:tblPr firstRow="1" bandRow="1">
                <a:tableStyleId>{2D5ABB26-0587-4C30-8999-92F81FD0307C}</a:tableStyleId>
              </a:tblPr>
              <a:tblGrid>
                <a:gridCol w="546410">
                  <a:extLst>
                    <a:ext uri="{9D8B030D-6E8A-4147-A177-3AD203B41FA5}">
                      <a16:colId xmlns:a16="http://schemas.microsoft.com/office/drawing/2014/main" val="1286608121"/>
                    </a:ext>
                  </a:extLst>
                </a:gridCol>
              </a:tblGrid>
              <a:tr h="370840">
                <a:tc>
                  <a:txBody>
                    <a:bodyPr/>
                    <a:lstStyle/>
                    <a:p>
                      <a:r>
                        <a:rPr lang="en-IN" b="1" dirty="0"/>
                        <a:t>1</a:t>
                      </a:r>
                    </a:p>
                  </a:txBody>
                  <a:tcPr/>
                </a:tc>
                <a:extLst>
                  <a:ext uri="{0D108BD9-81ED-4DB2-BD59-A6C34878D82A}">
                    <a16:rowId xmlns:a16="http://schemas.microsoft.com/office/drawing/2014/main" val="1815781902"/>
                  </a:ext>
                </a:extLst>
              </a:tr>
              <a:tr h="370840">
                <a:tc>
                  <a:txBody>
                    <a:bodyPr/>
                    <a:lstStyle/>
                    <a:p>
                      <a:r>
                        <a:rPr lang="en-IN" b="1" dirty="0"/>
                        <a:t>2</a:t>
                      </a:r>
                    </a:p>
                  </a:txBody>
                  <a:tcPr/>
                </a:tc>
                <a:extLst>
                  <a:ext uri="{0D108BD9-81ED-4DB2-BD59-A6C34878D82A}">
                    <a16:rowId xmlns:a16="http://schemas.microsoft.com/office/drawing/2014/main" val="410857265"/>
                  </a:ext>
                </a:extLst>
              </a:tr>
              <a:tr h="370840">
                <a:tc>
                  <a:txBody>
                    <a:bodyPr/>
                    <a:lstStyle/>
                    <a:p>
                      <a:r>
                        <a:rPr lang="en-IN" b="1" dirty="0"/>
                        <a:t>3</a:t>
                      </a:r>
                    </a:p>
                  </a:txBody>
                  <a:tcPr/>
                </a:tc>
                <a:extLst>
                  <a:ext uri="{0D108BD9-81ED-4DB2-BD59-A6C34878D82A}">
                    <a16:rowId xmlns:a16="http://schemas.microsoft.com/office/drawing/2014/main" val="4064885691"/>
                  </a:ext>
                </a:extLst>
              </a:tr>
              <a:tr h="370840">
                <a:tc>
                  <a:txBody>
                    <a:bodyPr/>
                    <a:lstStyle/>
                    <a:p>
                      <a:r>
                        <a:rPr lang="en-IN" b="1" dirty="0"/>
                        <a:t>4</a:t>
                      </a:r>
                    </a:p>
                  </a:txBody>
                  <a:tcPr/>
                </a:tc>
                <a:extLst>
                  <a:ext uri="{0D108BD9-81ED-4DB2-BD59-A6C34878D82A}">
                    <a16:rowId xmlns:a16="http://schemas.microsoft.com/office/drawing/2014/main" val="3850967560"/>
                  </a:ext>
                </a:extLst>
              </a:tr>
              <a:tr h="370840">
                <a:tc>
                  <a:txBody>
                    <a:bodyPr/>
                    <a:lstStyle/>
                    <a:p>
                      <a:r>
                        <a:rPr lang="en-IN" b="1" dirty="0"/>
                        <a:t>5</a:t>
                      </a:r>
                    </a:p>
                  </a:txBody>
                  <a:tcPr/>
                </a:tc>
                <a:extLst>
                  <a:ext uri="{0D108BD9-81ED-4DB2-BD59-A6C34878D82A}">
                    <a16:rowId xmlns:a16="http://schemas.microsoft.com/office/drawing/2014/main" val="4118966349"/>
                  </a:ext>
                </a:extLst>
              </a:tr>
            </a:tbl>
          </a:graphicData>
        </a:graphic>
      </p:graphicFrame>
      <p:graphicFrame>
        <p:nvGraphicFramePr>
          <p:cNvPr id="24" name="Table 23">
            <a:extLst>
              <a:ext uri="{FF2B5EF4-FFF2-40B4-BE49-F238E27FC236}">
                <a16:creationId xmlns:a16="http://schemas.microsoft.com/office/drawing/2014/main" id="{F1BB196F-3919-30AD-D43F-52FF43570D0C}"/>
              </a:ext>
            </a:extLst>
          </p:cNvPr>
          <p:cNvGraphicFramePr>
            <a:graphicFrameLocks noGrp="1"/>
          </p:cNvGraphicFramePr>
          <p:nvPr>
            <p:extLst>
              <p:ext uri="{D42A27DB-BD31-4B8C-83A1-F6EECF244321}">
                <p14:modId xmlns:p14="http://schemas.microsoft.com/office/powerpoint/2010/main" val="854143821"/>
              </p:ext>
            </p:extLst>
          </p:nvPr>
        </p:nvGraphicFramePr>
        <p:xfrm>
          <a:off x="2211659" y="6248986"/>
          <a:ext cx="7132465" cy="370840"/>
        </p:xfrm>
        <a:graphic>
          <a:graphicData uri="http://schemas.openxmlformats.org/drawingml/2006/table">
            <a:tbl>
              <a:tblPr firstRow="1" bandRow="1">
                <a:tableStyleId>{2D5ABB26-0587-4C30-8999-92F81FD0307C}</a:tableStyleId>
              </a:tblPr>
              <a:tblGrid>
                <a:gridCol w="1426493">
                  <a:extLst>
                    <a:ext uri="{9D8B030D-6E8A-4147-A177-3AD203B41FA5}">
                      <a16:colId xmlns:a16="http://schemas.microsoft.com/office/drawing/2014/main" val="497466982"/>
                    </a:ext>
                  </a:extLst>
                </a:gridCol>
                <a:gridCol w="1426493">
                  <a:extLst>
                    <a:ext uri="{9D8B030D-6E8A-4147-A177-3AD203B41FA5}">
                      <a16:colId xmlns:a16="http://schemas.microsoft.com/office/drawing/2014/main" val="1993955130"/>
                    </a:ext>
                  </a:extLst>
                </a:gridCol>
                <a:gridCol w="1426493">
                  <a:extLst>
                    <a:ext uri="{9D8B030D-6E8A-4147-A177-3AD203B41FA5}">
                      <a16:colId xmlns:a16="http://schemas.microsoft.com/office/drawing/2014/main" val="3357412221"/>
                    </a:ext>
                  </a:extLst>
                </a:gridCol>
                <a:gridCol w="1426493">
                  <a:extLst>
                    <a:ext uri="{9D8B030D-6E8A-4147-A177-3AD203B41FA5}">
                      <a16:colId xmlns:a16="http://schemas.microsoft.com/office/drawing/2014/main" val="4110812952"/>
                    </a:ext>
                  </a:extLst>
                </a:gridCol>
                <a:gridCol w="1426493">
                  <a:extLst>
                    <a:ext uri="{9D8B030D-6E8A-4147-A177-3AD203B41FA5}">
                      <a16:colId xmlns:a16="http://schemas.microsoft.com/office/drawing/2014/main" val="551292168"/>
                    </a:ext>
                  </a:extLst>
                </a:gridCol>
              </a:tblGrid>
              <a:tr h="370840">
                <a:tc>
                  <a:txBody>
                    <a:bodyPr/>
                    <a:lstStyle/>
                    <a:p>
                      <a:r>
                        <a:rPr lang="en-IN" b="1" dirty="0"/>
                        <a:t>1</a:t>
                      </a:r>
                    </a:p>
                  </a:txBody>
                  <a:tcPr/>
                </a:tc>
                <a:tc>
                  <a:txBody>
                    <a:bodyPr/>
                    <a:lstStyle/>
                    <a:p>
                      <a:r>
                        <a:rPr lang="en-IN" b="1" dirty="0"/>
                        <a:t>2</a:t>
                      </a:r>
                    </a:p>
                  </a:txBody>
                  <a:tcPr/>
                </a:tc>
                <a:tc>
                  <a:txBody>
                    <a:bodyPr/>
                    <a:lstStyle/>
                    <a:p>
                      <a:r>
                        <a:rPr lang="en-IN" b="1" dirty="0"/>
                        <a:t>3</a:t>
                      </a:r>
                    </a:p>
                  </a:txBody>
                  <a:tcPr/>
                </a:tc>
                <a:tc>
                  <a:txBody>
                    <a:bodyPr/>
                    <a:lstStyle/>
                    <a:p>
                      <a:r>
                        <a:rPr lang="en-IN" b="1" dirty="0"/>
                        <a:t>4</a:t>
                      </a:r>
                    </a:p>
                  </a:txBody>
                  <a:tcPr/>
                </a:tc>
                <a:tc>
                  <a:txBody>
                    <a:bodyPr/>
                    <a:lstStyle/>
                    <a:p>
                      <a:r>
                        <a:rPr lang="en-IN" b="1" dirty="0"/>
                        <a:t>5</a:t>
                      </a:r>
                    </a:p>
                  </a:txBody>
                  <a:tcPr/>
                </a:tc>
                <a:extLst>
                  <a:ext uri="{0D108BD9-81ED-4DB2-BD59-A6C34878D82A}">
                    <a16:rowId xmlns:a16="http://schemas.microsoft.com/office/drawing/2014/main" val="2881714329"/>
                  </a:ext>
                </a:extLst>
              </a:tr>
            </a:tbl>
          </a:graphicData>
        </a:graphic>
      </p:graphicFrame>
      <p:graphicFrame>
        <p:nvGraphicFramePr>
          <p:cNvPr id="25" name="Table 24">
            <a:extLst>
              <a:ext uri="{FF2B5EF4-FFF2-40B4-BE49-F238E27FC236}">
                <a16:creationId xmlns:a16="http://schemas.microsoft.com/office/drawing/2014/main" id="{2A5C45EA-AFD8-22D5-AA02-CDA0DAB02FEF}"/>
              </a:ext>
            </a:extLst>
          </p:cNvPr>
          <p:cNvGraphicFramePr>
            <a:graphicFrameLocks noGrp="1"/>
          </p:cNvGraphicFramePr>
          <p:nvPr>
            <p:extLst>
              <p:ext uri="{D42A27DB-BD31-4B8C-83A1-F6EECF244321}">
                <p14:modId xmlns:p14="http://schemas.microsoft.com/office/powerpoint/2010/main" val="2974275489"/>
              </p:ext>
            </p:extLst>
          </p:nvPr>
        </p:nvGraphicFramePr>
        <p:xfrm>
          <a:off x="11009666" y="6245965"/>
          <a:ext cx="2068856" cy="370840"/>
        </p:xfrm>
        <a:graphic>
          <a:graphicData uri="http://schemas.openxmlformats.org/drawingml/2006/table">
            <a:tbl>
              <a:tblPr firstRow="1" bandRow="1">
                <a:tableStyleId>{2D5ABB26-0587-4C30-8999-92F81FD0307C}</a:tableStyleId>
              </a:tblPr>
              <a:tblGrid>
                <a:gridCol w="1034428">
                  <a:extLst>
                    <a:ext uri="{9D8B030D-6E8A-4147-A177-3AD203B41FA5}">
                      <a16:colId xmlns:a16="http://schemas.microsoft.com/office/drawing/2014/main" val="2166275824"/>
                    </a:ext>
                  </a:extLst>
                </a:gridCol>
                <a:gridCol w="1034428">
                  <a:extLst>
                    <a:ext uri="{9D8B030D-6E8A-4147-A177-3AD203B41FA5}">
                      <a16:colId xmlns:a16="http://schemas.microsoft.com/office/drawing/2014/main" val="3563513593"/>
                    </a:ext>
                  </a:extLst>
                </a:gridCol>
              </a:tblGrid>
              <a:tr h="370840">
                <a:tc>
                  <a:txBody>
                    <a:bodyPr/>
                    <a:lstStyle/>
                    <a:p>
                      <a:r>
                        <a:rPr lang="en-IN" b="1" dirty="0"/>
                        <a:t>136</a:t>
                      </a:r>
                    </a:p>
                  </a:txBody>
                  <a:tcPr/>
                </a:tc>
                <a:tc>
                  <a:txBody>
                    <a:bodyPr/>
                    <a:lstStyle/>
                    <a:p>
                      <a:r>
                        <a:rPr lang="en-IN" b="1" dirty="0"/>
                        <a:t>137</a:t>
                      </a:r>
                    </a:p>
                  </a:txBody>
                  <a:tcPr/>
                </a:tc>
                <a:extLst>
                  <a:ext uri="{0D108BD9-81ED-4DB2-BD59-A6C34878D82A}">
                    <a16:rowId xmlns:a16="http://schemas.microsoft.com/office/drawing/2014/main" val="3992074735"/>
                  </a:ext>
                </a:extLst>
              </a:tr>
            </a:tbl>
          </a:graphicData>
        </a:graphic>
      </p:graphicFrame>
      <p:sp>
        <p:nvSpPr>
          <p:cNvPr id="26" name="TextBox 25">
            <a:extLst>
              <a:ext uri="{FF2B5EF4-FFF2-40B4-BE49-F238E27FC236}">
                <a16:creationId xmlns:a16="http://schemas.microsoft.com/office/drawing/2014/main" id="{FC358543-DDEB-41B0-D2C9-16137449B7D9}"/>
              </a:ext>
            </a:extLst>
          </p:cNvPr>
          <p:cNvSpPr txBox="1"/>
          <p:nvPr/>
        </p:nvSpPr>
        <p:spPr>
          <a:xfrm>
            <a:off x="1895707" y="7031240"/>
            <a:ext cx="12110224" cy="369332"/>
          </a:xfrm>
          <a:prstGeom prst="rect">
            <a:avLst/>
          </a:prstGeom>
          <a:noFill/>
        </p:spPr>
        <p:txBody>
          <a:bodyPr wrap="square" rtlCol="0">
            <a:spAutoFit/>
          </a:bodyPr>
          <a:lstStyle/>
          <a:p>
            <a:r>
              <a:rPr lang="en-IN" dirty="0">
                <a:latin typeface="Inter" panose="020B0604020202020204" charset="0"/>
                <a:ea typeface="Inter" panose="020B0604020202020204" charset="0"/>
              </a:rPr>
              <a:t>Notice that the embeddings across axis=1 need not be same this time like the previous one</a:t>
            </a:r>
          </a:p>
        </p:txBody>
      </p:sp>
    </p:spTree>
    <p:extLst>
      <p:ext uri="{BB962C8B-B14F-4D97-AF65-F5344CB8AC3E}">
        <p14:creationId xmlns:p14="http://schemas.microsoft.com/office/powerpoint/2010/main" val="467314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CB5FA-543A-1B53-8A7D-32968021662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2A54263-D0B4-776C-5775-DB6CE384BBC1}"/>
              </a:ext>
            </a:extLst>
          </p:cNvPr>
          <p:cNvSpPr/>
          <p:nvPr/>
        </p:nvSpPr>
        <p:spPr>
          <a:xfrm>
            <a:off x="782639" y="677465"/>
            <a:ext cx="597872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Concatenate the Embeddings</a:t>
            </a:r>
            <a:endParaRPr lang="en-US" sz="4650" dirty="0"/>
          </a:p>
        </p:txBody>
      </p:sp>
      <p:sp>
        <p:nvSpPr>
          <p:cNvPr id="3" name="TextBox 2">
            <a:extLst>
              <a:ext uri="{FF2B5EF4-FFF2-40B4-BE49-F238E27FC236}">
                <a16:creationId xmlns:a16="http://schemas.microsoft.com/office/drawing/2014/main" id="{0907F904-125D-B33D-EADC-D93717609F55}"/>
              </a:ext>
            </a:extLst>
          </p:cNvPr>
          <p:cNvSpPr txBox="1"/>
          <p:nvPr/>
        </p:nvSpPr>
        <p:spPr>
          <a:xfrm>
            <a:off x="1471961" y="1527717"/>
            <a:ext cx="12110224" cy="3229154"/>
          </a:xfrm>
          <a:prstGeom prst="rect">
            <a:avLst/>
          </a:prstGeom>
          <a:noFill/>
        </p:spPr>
        <p:txBody>
          <a:bodyPr wrap="square" rtlCol="0">
            <a:spAutoFit/>
          </a:bodyPr>
          <a:lstStyle/>
          <a:p>
            <a:r>
              <a:rPr lang="en-IN" dirty="0">
                <a:latin typeface="Inter" panose="020B0604020202020204" charset="0"/>
                <a:ea typeface="Inter" panose="020B0604020202020204" charset="0"/>
              </a:rPr>
              <a:t>We have used 7 different subarrays from the previous final concatenated embeddings:-</a:t>
            </a:r>
          </a:p>
          <a:p>
            <a:pPr marL="742950" lvl="1" indent="-285750">
              <a:lnSpc>
                <a:spcPct val="150000"/>
              </a:lnSpc>
              <a:buFont typeface="Arial" panose="020B0604020202020204" pitchFamily="34" charset="0"/>
              <a:buChar char="•"/>
            </a:pPr>
            <a:r>
              <a:rPr lang="en-IN" dirty="0">
                <a:latin typeface="Inter" panose="020B0604020202020204" charset="0"/>
                <a:ea typeface="Inter" panose="020B0604020202020204" charset="0"/>
              </a:rPr>
              <a:t>x only                                        </a:t>
            </a:r>
            <a:r>
              <a:rPr lang="en-IN" dirty="0">
                <a:solidFill>
                  <a:srgbClr val="FF0000"/>
                </a:solidFill>
                <a:latin typeface="Inter" panose="020B0604020202020204" charset="0"/>
                <a:ea typeface="Inter" panose="020B0604020202020204" charset="0"/>
              </a:rPr>
              <a:t>(n, 9)</a:t>
            </a:r>
          </a:p>
          <a:p>
            <a:pPr marL="742950" lvl="1" indent="-285750">
              <a:lnSpc>
                <a:spcPct val="150000"/>
              </a:lnSpc>
              <a:buFont typeface="Arial" panose="020B0604020202020204" pitchFamily="34" charset="0"/>
              <a:buChar char="•"/>
            </a:pPr>
            <a:r>
              <a:rPr lang="en-IN" dirty="0">
                <a:latin typeface="Inter" panose="020B0604020202020204" charset="0"/>
                <a:ea typeface="Inter" panose="020B0604020202020204" charset="0"/>
              </a:rPr>
              <a:t>Node2Vec only                        </a:t>
            </a:r>
            <a:r>
              <a:rPr lang="en-IN" dirty="0">
                <a:solidFill>
                  <a:srgbClr val="FF0000"/>
                </a:solidFill>
                <a:latin typeface="Inter" panose="020B0604020202020204" charset="0"/>
                <a:ea typeface="Inter" panose="020B0604020202020204" charset="0"/>
              </a:rPr>
              <a:t>(n, 64)</a:t>
            </a:r>
          </a:p>
          <a:p>
            <a:pPr marL="742950" lvl="1" indent="-285750">
              <a:lnSpc>
                <a:spcPct val="150000"/>
              </a:lnSpc>
              <a:buFont typeface="Arial" panose="020B0604020202020204" pitchFamily="34" charset="0"/>
              <a:buChar char="•"/>
            </a:pPr>
            <a:r>
              <a:rPr lang="en-IN" dirty="0">
                <a:latin typeface="Inter" panose="020B0604020202020204" charset="0"/>
                <a:ea typeface="Inter" panose="020B0604020202020204" charset="0"/>
              </a:rPr>
              <a:t>Graph2Vec only                       </a:t>
            </a:r>
            <a:r>
              <a:rPr lang="en-IN" dirty="0">
                <a:solidFill>
                  <a:srgbClr val="FF0000"/>
                </a:solidFill>
                <a:latin typeface="Inter" panose="020B0604020202020204" charset="0"/>
                <a:ea typeface="Inter" panose="020B0604020202020204" charset="0"/>
              </a:rPr>
              <a:t>(n, 64)</a:t>
            </a:r>
          </a:p>
          <a:p>
            <a:pPr marL="742950" lvl="1" indent="-285750">
              <a:lnSpc>
                <a:spcPct val="150000"/>
              </a:lnSpc>
              <a:buFont typeface="Arial" panose="020B0604020202020204" pitchFamily="34" charset="0"/>
              <a:buChar char="•"/>
            </a:pPr>
            <a:r>
              <a:rPr lang="en-IN" dirty="0">
                <a:latin typeface="Inter" panose="020B0604020202020204" charset="0"/>
                <a:ea typeface="Inter" panose="020B0604020202020204" charset="0"/>
              </a:rPr>
              <a:t>(x + Node2Vec)                       </a:t>
            </a:r>
            <a:r>
              <a:rPr lang="en-IN" dirty="0">
                <a:solidFill>
                  <a:srgbClr val="FF0000"/>
                </a:solidFill>
                <a:latin typeface="Inter" panose="020B0604020202020204" charset="0"/>
                <a:ea typeface="Inter" panose="020B0604020202020204" charset="0"/>
              </a:rPr>
              <a:t>(n, 73)</a:t>
            </a:r>
          </a:p>
          <a:p>
            <a:pPr marL="742950" lvl="1" indent="-285750">
              <a:lnSpc>
                <a:spcPct val="150000"/>
              </a:lnSpc>
              <a:buFont typeface="Arial" panose="020B0604020202020204" pitchFamily="34" charset="0"/>
              <a:buChar char="•"/>
            </a:pPr>
            <a:r>
              <a:rPr lang="en-IN" dirty="0">
                <a:latin typeface="Inter" panose="020B0604020202020204" charset="0"/>
                <a:ea typeface="Inter" panose="020B0604020202020204" charset="0"/>
              </a:rPr>
              <a:t>(x +Graph2Vec)                       </a:t>
            </a:r>
            <a:r>
              <a:rPr lang="en-IN" dirty="0">
                <a:solidFill>
                  <a:srgbClr val="FF0000"/>
                </a:solidFill>
                <a:latin typeface="Inter" panose="020B0604020202020204" charset="0"/>
                <a:ea typeface="Inter" panose="020B0604020202020204" charset="0"/>
              </a:rPr>
              <a:t>(n, 73)</a:t>
            </a:r>
          </a:p>
          <a:p>
            <a:pPr marL="742950" lvl="1" indent="-285750">
              <a:lnSpc>
                <a:spcPct val="150000"/>
              </a:lnSpc>
              <a:buFont typeface="Arial" panose="020B0604020202020204" pitchFamily="34" charset="0"/>
              <a:buChar char="•"/>
            </a:pPr>
            <a:r>
              <a:rPr lang="en-IN" dirty="0">
                <a:latin typeface="Inter" panose="020B0604020202020204" charset="0"/>
                <a:ea typeface="Inter" panose="020B0604020202020204" charset="0"/>
              </a:rPr>
              <a:t>(Node2Vec + Graph2Vec)       </a:t>
            </a:r>
            <a:r>
              <a:rPr lang="en-IN" dirty="0">
                <a:solidFill>
                  <a:srgbClr val="FF0000"/>
                </a:solidFill>
                <a:latin typeface="Inter" panose="020B0604020202020204" charset="0"/>
                <a:ea typeface="Inter" panose="020B0604020202020204" charset="0"/>
              </a:rPr>
              <a:t>(n, 128)</a:t>
            </a:r>
          </a:p>
          <a:p>
            <a:pPr marL="742950" lvl="1" indent="-285750">
              <a:lnSpc>
                <a:spcPct val="150000"/>
              </a:lnSpc>
              <a:buFont typeface="Arial" panose="020B0604020202020204" pitchFamily="34" charset="0"/>
              <a:buChar char="•"/>
            </a:pPr>
            <a:r>
              <a:rPr lang="en-IN" dirty="0">
                <a:latin typeface="Inter" panose="020B0604020202020204" charset="0"/>
                <a:ea typeface="Inter" panose="020B0604020202020204" charset="0"/>
              </a:rPr>
              <a:t>(x + Node2Vec + Graph2Vec) </a:t>
            </a:r>
            <a:r>
              <a:rPr lang="en-IN" dirty="0">
                <a:solidFill>
                  <a:srgbClr val="FF0000"/>
                </a:solidFill>
                <a:latin typeface="Inter" panose="020B0604020202020204" charset="0"/>
                <a:ea typeface="Inter" panose="020B0604020202020204" charset="0"/>
              </a:rPr>
              <a:t>(n, 137)</a:t>
            </a:r>
          </a:p>
        </p:txBody>
      </p:sp>
    </p:spTree>
    <p:extLst>
      <p:ext uri="{BB962C8B-B14F-4D97-AF65-F5344CB8AC3E}">
        <p14:creationId xmlns:p14="http://schemas.microsoft.com/office/powerpoint/2010/main" val="514078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B7CC9-7F74-AC95-C235-19FBEF24E912}"/>
            </a:ext>
          </a:extLst>
        </p:cNvPr>
        <p:cNvGrpSpPr/>
        <p:nvPr/>
      </p:nvGrpSpPr>
      <p:grpSpPr>
        <a:xfrm>
          <a:off x="0" y="0"/>
          <a:ext cx="0" cy="0"/>
          <a:chOff x="0" y="0"/>
          <a:chExt cx="0" cy="0"/>
        </a:xfrm>
      </p:grpSpPr>
      <p:pic>
        <p:nvPicPr>
          <p:cNvPr id="6" name="Picture 5" descr="A white clouds in blue sky&#10;&#10;Description automatically generated">
            <a:extLst>
              <a:ext uri="{FF2B5EF4-FFF2-40B4-BE49-F238E27FC236}">
                <a16:creationId xmlns:a16="http://schemas.microsoft.com/office/drawing/2014/main" id="{E80A495E-919B-B82B-A9B6-482999683C8E}"/>
              </a:ext>
            </a:extLst>
          </p:cNvPr>
          <p:cNvPicPr>
            <a:picLocks noChangeAspect="1"/>
          </p:cNvPicPr>
          <p:nvPr/>
        </p:nvPicPr>
        <p:blipFill>
          <a:blip r:embed="rId3"/>
          <a:stretch>
            <a:fillRect/>
          </a:stretch>
        </p:blipFill>
        <p:spPr>
          <a:xfrm>
            <a:off x="0" y="-141069"/>
            <a:ext cx="14630400" cy="8511737"/>
          </a:xfrm>
          <a:prstGeom prst="rect">
            <a:avLst/>
          </a:prstGeom>
        </p:spPr>
      </p:pic>
      <p:sp>
        <p:nvSpPr>
          <p:cNvPr id="7" name="TextBox 6">
            <a:extLst>
              <a:ext uri="{FF2B5EF4-FFF2-40B4-BE49-F238E27FC236}">
                <a16:creationId xmlns:a16="http://schemas.microsoft.com/office/drawing/2014/main" id="{991D8DDD-9F2A-E3D8-36EF-5B505C36826B}"/>
              </a:ext>
            </a:extLst>
          </p:cNvPr>
          <p:cNvSpPr txBox="1"/>
          <p:nvPr/>
        </p:nvSpPr>
        <p:spPr>
          <a:xfrm>
            <a:off x="3423424" y="3505705"/>
            <a:ext cx="9032488" cy="1107996"/>
          </a:xfrm>
          <a:prstGeom prst="rect">
            <a:avLst/>
          </a:prstGeom>
          <a:noFill/>
        </p:spPr>
        <p:txBody>
          <a:bodyPr wrap="square" rtlCol="0">
            <a:spAutoFit/>
          </a:bodyPr>
          <a:lstStyle/>
          <a:p>
            <a:r>
              <a:rPr lang="en-IN" sz="6600" b="1" dirty="0"/>
              <a:t>Using GNN architectures </a:t>
            </a:r>
          </a:p>
        </p:txBody>
      </p:sp>
    </p:spTree>
    <p:extLst>
      <p:ext uri="{BB962C8B-B14F-4D97-AF65-F5344CB8AC3E}">
        <p14:creationId xmlns:p14="http://schemas.microsoft.com/office/powerpoint/2010/main" val="3532341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C7A61-2E94-1981-2838-E02FD1E88E35}"/>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72C56229-5E02-A89E-4031-40B1D2E0F1A3}"/>
              </a:ext>
            </a:extLst>
          </p:cNvPr>
          <p:cNvPicPr>
            <a:picLocks noChangeAspect="1"/>
          </p:cNvPicPr>
          <p:nvPr/>
        </p:nvPicPr>
        <p:blipFill>
          <a:blip r:embed="rId2"/>
          <a:stretch>
            <a:fillRect/>
          </a:stretch>
        </p:blipFill>
        <p:spPr>
          <a:xfrm>
            <a:off x="964687" y="6349712"/>
            <a:ext cx="638264" cy="551646"/>
          </a:xfrm>
          <a:prstGeom prst="rect">
            <a:avLst/>
          </a:prstGeom>
        </p:spPr>
      </p:pic>
      <p:pic>
        <p:nvPicPr>
          <p:cNvPr id="2" name="Image 0" descr="preencoded.png">
            <a:extLst>
              <a:ext uri="{FF2B5EF4-FFF2-40B4-BE49-F238E27FC236}">
                <a16:creationId xmlns:a16="http://schemas.microsoft.com/office/drawing/2014/main" id="{0A5D4897-A649-F4DA-4FAD-84D152C16E46}"/>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0948568B-63AF-C081-BC06-37CD6F4FC1A9}"/>
              </a:ext>
            </a:extLst>
          </p:cNvPr>
          <p:cNvSpPr/>
          <p:nvPr/>
        </p:nvSpPr>
        <p:spPr>
          <a:xfrm>
            <a:off x="659976" y="595134"/>
            <a:ext cx="5978723"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GNN Architectures</a:t>
            </a:r>
            <a:endParaRPr lang="en-US" sz="4650" dirty="0"/>
          </a:p>
        </p:txBody>
      </p:sp>
      <p:pic>
        <p:nvPicPr>
          <p:cNvPr id="4" name="Image 1" descr="preencoded.png">
            <a:extLst>
              <a:ext uri="{FF2B5EF4-FFF2-40B4-BE49-F238E27FC236}">
                <a16:creationId xmlns:a16="http://schemas.microsoft.com/office/drawing/2014/main" id="{0A04746B-5263-6A9A-2B22-AE3D0CB44EA9}"/>
              </a:ext>
            </a:extLst>
          </p:cNvPr>
          <p:cNvPicPr>
            <a:picLocks noChangeAspect="1"/>
          </p:cNvPicPr>
          <p:nvPr/>
        </p:nvPicPr>
        <p:blipFill>
          <a:blip r:embed="rId4"/>
          <a:stretch>
            <a:fillRect/>
          </a:stretch>
        </p:blipFill>
        <p:spPr>
          <a:xfrm>
            <a:off x="772458" y="1672297"/>
            <a:ext cx="1095494" cy="1752838"/>
          </a:xfrm>
          <a:prstGeom prst="rect">
            <a:avLst/>
          </a:prstGeom>
        </p:spPr>
      </p:pic>
      <p:sp>
        <p:nvSpPr>
          <p:cNvPr id="5" name="Text 1">
            <a:extLst>
              <a:ext uri="{FF2B5EF4-FFF2-40B4-BE49-F238E27FC236}">
                <a16:creationId xmlns:a16="http://schemas.microsoft.com/office/drawing/2014/main" id="{AC7EE992-F246-56E9-541A-E60A6F729A0F}"/>
              </a:ext>
            </a:extLst>
          </p:cNvPr>
          <p:cNvSpPr/>
          <p:nvPr/>
        </p:nvSpPr>
        <p:spPr>
          <a:xfrm>
            <a:off x="2196564" y="1891372"/>
            <a:ext cx="3097054" cy="359331"/>
          </a:xfrm>
          <a:prstGeom prst="rect">
            <a:avLst/>
          </a:prstGeom>
          <a:noFill/>
          <a:ln/>
        </p:spPr>
        <p:txBody>
          <a:bodyPr wrap="none" lIns="0" tIns="0" rIns="0" bIns="0" rtlCol="0" anchor="t"/>
          <a:lstStyle/>
          <a:p>
            <a:pPr marL="0" indent="0" algn="l">
              <a:lnSpc>
                <a:spcPts val="2800"/>
              </a:lnSpc>
              <a:buNone/>
            </a:pPr>
            <a:r>
              <a:rPr lang="en-US" sz="2800" b="1" dirty="0">
                <a:latin typeface="Calibri (Body)"/>
              </a:rPr>
              <a:t>Types of Architectures</a:t>
            </a:r>
          </a:p>
        </p:txBody>
      </p:sp>
      <p:sp>
        <p:nvSpPr>
          <p:cNvPr id="6" name="Text 2">
            <a:extLst>
              <a:ext uri="{FF2B5EF4-FFF2-40B4-BE49-F238E27FC236}">
                <a16:creationId xmlns:a16="http://schemas.microsoft.com/office/drawing/2014/main" id="{60D3AF46-667A-0ABC-9749-2AC743BC3E1D}"/>
              </a:ext>
            </a:extLst>
          </p:cNvPr>
          <p:cNvSpPr/>
          <p:nvPr/>
        </p:nvSpPr>
        <p:spPr>
          <a:xfrm>
            <a:off x="2196563" y="2382146"/>
            <a:ext cx="6395451" cy="1126847"/>
          </a:xfrm>
          <a:prstGeom prst="rect">
            <a:avLst/>
          </a:prstGeom>
          <a:noFill/>
          <a:ln/>
        </p:spPr>
        <p:txBody>
          <a:bodyPr wrap="square" lIns="0" tIns="0" rIns="0" bIns="0" rtlCol="0" anchor="t"/>
          <a:lstStyle/>
          <a:p>
            <a:pPr marL="0" indent="0" algn="l">
              <a:lnSpc>
                <a:spcPts val="2750"/>
              </a:lnSpc>
              <a:buNone/>
            </a:pPr>
            <a:r>
              <a:rPr lang="en-US" sz="2000" dirty="0"/>
              <a:t>We have used 6 different types of GNN architectures and built 6 different models for every of the 7 embedding methods as discussed previously</a:t>
            </a:r>
          </a:p>
        </p:txBody>
      </p:sp>
      <p:pic>
        <p:nvPicPr>
          <p:cNvPr id="7" name="Image 2" descr="preencoded.png">
            <a:extLst>
              <a:ext uri="{FF2B5EF4-FFF2-40B4-BE49-F238E27FC236}">
                <a16:creationId xmlns:a16="http://schemas.microsoft.com/office/drawing/2014/main" id="{3080B991-9DEA-9B72-88DA-0737EB5D527D}"/>
              </a:ext>
            </a:extLst>
          </p:cNvPr>
          <p:cNvPicPr>
            <a:picLocks noChangeAspect="1"/>
          </p:cNvPicPr>
          <p:nvPr/>
        </p:nvPicPr>
        <p:blipFill>
          <a:blip r:embed="rId5"/>
          <a:stretch>
            <a:fillRect/>
          </a:stretch>
        </p:blipFill>
        <p:spPr>
          <a:xfrm>
            <a:off x="772458" y="3650017"/>
            <a:ext cx="1095494" cy="1752838"/>
          </a:xfrm>
          <a:prstGeom prst="rect">
            <a:avLst/>
          </a:prstGeom>
        </p:spPr>
      </p:pic>
      <p:sp>
        <p:nvSpPr>
          <p:cNvPr id="8" name="Text 3">
            <a:extLst>
              <a:ext uri="{FF2B5EF4-FFF2-40B4-BE49-F238E27FC236}">
                <a16:creationId xmlns:a16="http://schemas.microsoft.com/office/drawing/2014/main" id="{8A591D24-507D-0CF8-F963-592283A91DD5}"/>
              </a:ext>
            </a:extLst>
          </p:cNvPr>
          <p:cNvSpPr/>
          <p:nvPr/>
        </p:nvSpPr>
        <p:spPr>
          <a:xfrm>
            <a:off x="2196564" y="3933068"/>
            <a:ext cx="2875836" cy="359331"/>
          </a:xfrm>
          <a:prstGeom prst="rect">
            <a:avLst/>
          </a:prstGeom>
          <a:noFill/>
          <a:ln/>
        </p:spPr>
        <p:txBody>
          <a:bodyPr wrap="none" lIns="0" tIns="0" rIns="0" bIns="0" rtlCol="0" anchor="t"/>
          <a:lstStyle/>
          <a:p>
            <a:pPr marL="0" indent="0" algn="l">
              <a:lnSpc>
                <a:spcPts val="2800"/>
              </a:lnSpc>
              <a:buNone/>
            </a:pPr>
            <a:r>
              <a:rPr lang="en-US" sz="2800" b="1" dirty="0"/>
              <a:t>Class Imbalance</a:t>
            </a:r>
          </a:p>
        </p:txBody>
      </p:sp>
      <p:sp>
        <p:nvSpPr>
          <p:cNvPr id="9" name="Text 4">
            <a:extLst>
              <a:ext uri="{FF2B5EF4-FFF2-40B4-BE49-F238E27FC236}">
                <a16:creationId xmlns:a16="http://schemas.microsoft.com/office/drawing/2014/main" id="{F68174D2-1AE0-66EC-607E-EC49CB0C7980}"/>
              </a:ext>
            </a:extLst>
          </p:cNvPr>
          <p:cNvSpPr/>
          <p:nvPr/>
        </p:nvSpPr>
        <p:spPr>
          <a:xfrm>
            <a:off x="2196564" y="4359867"/>
            <a:ext cx="6186130" cy="701040"/>
          </a:xfrm>
          <a:prstGeom prst="rect">
            <a:avLst/>
          </a:prstGeom>
          <a:noFill/>
          <a:ln/>
        </p:spPr>
        <p:txBody>
          <a:bodyPr wrap="square" lIns="0" tIns="0" rIns="0" bIns="0" rtlCol="0" anchor="t"/>
          <a:lstStyle/>
          <a:p>
            <a:pPr marL="0" indent="0" algn="l">
              <a:lnSpc>
                <a:spcPts val="2750"/>
              </a:lnSpc>
              <a:buNone/>
            </a:pPr>
            <a:r>
              <a:rPr lang="en-US" sz="2000" dirty="0"/>
              <a:t>As discussed earlier, </a:t>
            </a:r>
            <a:r>
              <a:rPr lang="en-US" sz="2000" dirty="0" err="1"/>
              <a:t>Clintox</a:t>
            </a:r>
            <a:r>
              <a:rPr lang="en-US" sz="2000" dirty="0"/>
              <a:t> dataset is a highly imbalanced dataset. So, to incorporate that into our model, we have trained 6 of our 7 models by adjusting the class weights</a:t>
            </a:r>
          </a:p>
        </p:txBody>
      </p:sp>
      <p:pic>
        <p:nvPicPr>
          <p:cNvPr id="10" name="Image 2" descr="preencoded.png">
            <a:extLst>
              <a:ext uri="{FF2B5EF4-FFF2-40B4-BE49-F238E27FC236}">
                <a16:creationId xmlns:a16="http://schemas.microsoft.com/office/drawing/2014/main" id="{82A941E2-440A-8981-E7C8-4BFA084FE6BE}"/>
              </a:ext>
            </a:extLst>
          </p:cNvPr>
          <p:cNvPicPr>
            <a:picLocks noChangeAspect="1"/>
          </p:cNvPicPr>
          <p:nvPr/>
        </p:nvPicPr>
        <p:blipFill>
          <a:blip r:embed="rId5"/>
          <a:stretch>
            <a:fillRect/>
          </a:stretch>
        </p:blipFill>
        <p:spPr>
          <a:xfrm>
            <a:off x="775481" y="5707330"/>
            <a:ext cx="1095494" cy="1752838"/>
          </a:xfrm>
          <a:prstGeom prst="rect">
            <a:avLst/>
          </a:prstGeom>
        </p:spPr>
      </p:pic>
      <p:sp>
        <p:nvSpPr>
          <p:cNvPr id="11" name="Text 3">
            <a:extLst>
              <a:ext uri="{FF2B5EF4-FFF2-40B4-BE49-F238E27FC236}">
                <a16:creationId xmlns:a16="http://schemas.microsoft.com/office/drawing/2014/main" id="{317B9CB2-CD7E-3A4E-D56A-BCD3ACF7E97E}"/>
              </a:ext>
            </a:extLst>
          </p:cNvPr>
          <p:cNvSpPr/>
          <p:nvPr/>
        </p:nvSpPr>
        <p:spPr>
          <a:xfrm>
            <a:off x="2199587" y="5990381"/>
            <a:ext cx="2875836" cy="359331"/>
          </a:xfrm>
          <a:prstGeom prst="rect">
            <a:avLst/>
          </a:prstGeom>
          <a:noFill/>
          <a:ln/>
        </p:spPr>
        <p:txBody>
          <a:bodyPr wrap="none" lIns="0" tIns="0" rIns="0" bIns="0" rtlCol="0" anchor="t"/>
          <a:lstStyle/>
          <a:p>
            <a:pPr marL="0" indent="0" algn="l">
              <a:lnSpc>
                <a:spcPts val="2800"/>
              </a:lnSpc>
              <a:buNone/>
            </a:pPr>
            <a:r>
              <a:rPr lang="en-US" sz="2800" b="1" dirty="0"/>
              <a:t>Pooling and Final Layers</a:t>
            </a:r>
          </a:p>
        </p:txBody>
      </p:sp>
      <p:sp>
        <p:nvSpPr>
          <p:cNvPr id="12" name="Text 4">
            <a:extLst>
              <a:ext uri="{FF2B5EF4-FFF2-40B4-BE49-F238E27FC236}">
                <a16:creationId xmlns:a16="http://schemas.microsoft.com/office/drawing/2014/main" id="{412ADA92-5600-F0F1-D2FE-0710092465B7}"/>
              </a:ext>
            </a:extLst>
          </p:cNvPr>
          <p:cNvSpPr/>
          <p:nvPr/>
        </p:nvSpPr>
        <p:spPr>
          <a:xfrm>
            <a:off x="2199587" y="6417180"/>
            <a:ext cx="6186130" cy="701040"/>
          </a:xfrm>
          <a:prstGeom prst="rect">
            <a:avLst/>
          </a:prstGeom>
          <a:noFill/>
          <a:ln/>
        </p:spPr>
        <p:txBody>
          <a:bodyPr wrap="square" lIns="0" tIns="0" rIns="0" bIns="0" rtlCol="0" anchor="t"/>
          <a:lstStyle/>
          <a:p>
            <a:pPr marL="0" indent="0" algn="l">
              <a:lnSpc>
                <a:spcPts val="2750"/>
              </a:lnSpc>
              <a:buNone/>
            </a:pPr>
            <a:r>
              <a:rPr lang="en-US" sz="2000" dirty="0"/>
              <a:t>Finally, after the GNN layers, we use Max Pooling as well as Avg Pooling to convert the matrix into a vector of dim        (1, 137). Then, we classify our molecule after passing the vector from 2 linear layers.</a:t>
            </a:r>
          </a:p>
        </p:txBody>
      </p:sp>
      <p:pic>
        <p:nvPicPr>
          <p:cNvPr id="17" name="Picture 16">
            <a:extLst>
              <a:ext uri="{FF2B5EF4-FFF2-40B4-BE49-F238E27FC236}">
                <a16:creationId xmlns:a16="http://schemas.microsoft.com/office/drawing/2014/main" id="{F1F33A41-5023-67FC-06B1-74FA87490015}"/>
              </a:ext>
            </a:extLst>
          </p:cNvPr>
          <p:cNvPicPr>
            <a:picLocks noChangeAspect="1"/>
          </p:cNvPicPr>
          <p:nvPr/>
        </p:nvPicPr>
        <p:blipFill>
          <a:blip r:embed="rId2"/>
          <a:stretch>
            <a:fillRect/>
          </a:stretch>
        </p:blipFill>
        <p:spPr>
          <a:xfrm>
            <a:off x="921548" y="6317012"/>
            <a:ext cx="638264" cy="417078"/>
          </a:xfrm>
          <a:prstGeom prst="rect">
            <a:avLst/>
          </a:prstGeom>
        </p:spPr>
      </p:pic>
      <p:sp>
        <p:nvSpPr>
          <p:cNvPr id="18" name="TextBox 17">
            <a:extLst>
              <a:ext uri="{FF2B5EF4-FFF2-40B4-BE49-F238E27FC236}">
                <a16:creationId xmlns:a16="http://schemas.microsoft.com/office/drawing/2014/main" id="{F4C42718-375B-61E7-EA7E-0AD9E4A6280C}"/>
              </a:ext>
            </a:extLst>
          </p:cNvPr>
          <p:cNvSpPr txBox="1"/>
          <p:nvPr/>
        </p:nvSpPr>
        <p:spPr>
          <a:xfrm>
            <a:off x="1095633" y="6363879"/>
            <a:ext cx="418990" cy="492443"/>
          </a:xfrm>
          <a:prstGeom prst="rect">
            <a:avLst/>
          </a:prstGeom>
          <a:noFill/>
        </p:spPr>
        <p:txBody>
          <a:bodyPr wrap="square" rtlCol="0">
            <a:spAutoFit/>
          </a:bodyPr>
          <a:lstStyle/>
          <a:p>
            <a:r>
              <a:rPr lang="en-IN" sz="2600" b="1" dirty="0">
                <a:latin typeface="Inter" panose="020B0604020202020204" charset="0"/>
                <a:ea typeface="Inter" panose="020B0604020202020204" charset="0"/>
              </a:rPr>
              <a:t>3</a:t>
            </a:r>
          </a:p>
        </p:txBody>
      </p:sp>
    </p:spTree>
    <p:extLst>
      <p:ext uri="{BB962C8B-B14F-4D97-AF65-F5344CB8AC3E}">
        <p14:creationId xmlns:p14="http://schemas.microsoft.com/office/powerpoint/2010/main" val="333020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3295" y="650200"/>
            <a:ext cx="4825365" cy="603171"/>
          </a:xfrm>
          <a:prstGeom prst="rect">
            <a:avLst/>
          </a:prstGeom>
          <a:noFill/>
          <a:ln/>
        </p:spPr>
        <p:txBody>
          <a:bodyPr wrap="none" lIns="0" tIns="0" rIns="0" bIns="0" rtlCol="0" anchor="t"/>
          <a:lstStyle/>
          <a:p>
            <a:pPr marL="0" indent="0">
              <a:lnSpc>
                <a:spcPts val="4700"/>
              </a:lnSpc>
              <a:buNone/>
            </a:pPr>
            <a:r>
              <a:rPr lang="en-US" sz="3750" b="1" dirty="0">
                <a:solidFill>
                  <a:srgbClr val="000000"/>
                </a:solidFill>
                <a:latin typeface="Petrona Bold" pitchFamily="34" charset="0"/>
                <a:ea typeface="Petrona Bold" pitchFamily="34" charset="-122"/>
                <a:cs typeface="Petrona Bold" pitchFamily="34" charset="-120"/>
              </a:rPr>
              <a:t>Model Architectures Used</a:t>
            </a:r>
            <a:endParaRPr lang="en-US" sz="3750" dirty="0"/>
          </a:p>
        </p:txBody>
      </p:sp>
      <p:sp>
        <p:nvSpPr>
          <p:cNvPr id="3" name="Text 1"/>
          <p:cNvSpPr/>
          <p:nvPr/>
        </p:nvSpPr>
        <p:spPr>
          <a:xfrm>
            <a:off x="643295" y="1620917"/>
            <a:ext cx="13343811" cy="588169"/>
          </a:xfrm>
          <a:prstGeom prst="rect">
            <a:avLst/>
          </a:prstGeom>
          <a:noFill/>
          <a:ln/>
        </p:spPr>
        <p:txBody>
          <a:bodyPr wrap="square" lIns="0" tIns="0" rIns="0" bIns="0" rtlCol="0" anchor="t"/>
          <a:lstStyle/>
          <a:p>
            <a:pPr marL="0" indent="0">
              <a:lnSpc>
                <a:spcPts val="2300"/>
              </a:lnSpc>
              <a:buNone/>
            </a:pPr>
            <a:endParaRPr lang="en-US" sz="1400" dirty="0"/>
          </a:p>
        </p:txBody>
      </p:sp>
      <p:sp>
        <p:nvSpPr>
          <p:cNvPr id="4" name="Shape 2"/>
          <p:cNvSpPr/>
          <p:nvPr/>
        </p:nvSpPr>
        <p:spPr>
          <a:xfrm>
            <a:off x="932259" y="1719850"/>
            <a:ext cx="413504" cy="413504"/>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5" name="Text 3"/>
          <p:cNvSpPr/>
          <p:nvPr/>
        </p:nvSpPr>
        <p:spPr>
          <a:xfrm>
            <a:off x="1077039" y="1781762"/>
            <a:ext cx="123944" cy="289560"/>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Bold" pitchFamily="34" charset="0"/>
                <a:ea typeface="Petrona Bold" pitchFamily="34" charset="-122"/>
                <a:cs typeface="Petrona Bold" pitchFamily="34" charset="-120"/>
              </a:rPr>
              <a:t>1</a:t>
            </a:r>
            <a:endParaRPr lang="en-US" sz="2250" dirty="0"/>
          </a:p>
        </p:txBody>
      </p:sp>
      <p:sp>
        <p:nvSpPr>
          <p:cNvPr id="6" name="Text 4"/>
          <p:cNvSpPr/>
          <p:nvPr/>
        </p:nvSpPr>
        <p:spPr>
          <a:xfrm>
            <a:off x="1529476" y="1719850"/>
            <a:ext cx="2412683" cy="301466"/>
          </a:xfrm>
          <a:prstGeom prst="rect">
            <a:avLst/>
          </a:prstGeom>
          <a:noFill/>
          <a:ln/>
        </p:spPr>
        <p:txBody>
          <a:bodyPr wrap="none" lIns="0" tIns="0" rIns="0" bIns="0" rtlCol="0" anchor="t"/>
          <a:lstStyle/>
          <a:p>
            <a:pPr marL="0" indent="0">
              <a:lnSpc>
                <a:spcPts val="2350"/>
              </a:lnSpc>
              <a:buNone/>
            </a:pPr>
            <a:r>
              <a:rPr lang="en-US" sz="1850" b="1" dirty="0">
                <a:solidFill>
                  <a:srgbClr val="272525"/>
                </a:solidFill>
                <a:latin typeface="Petrona Bold" pitchFamily="34" charset="0"/>
                <a:ea typeface="Petrona Bold" pitchFamily="34" charset="-122"/>
                <a:cs typeface="Petrona Bold" pitchFamily="34" charset="-120"/>
              </a:rPr>
              <a:t>Simple GCN</a:t>
            </a:r>
            <a:endParaRPr lang="en-US" sz="1850" dirty="0"/>
          </a:p>
        </p:txBody>
      </p:sp>
      <p:sp>
        <p:nvSpPr>
          <p:cNvPr id="7" name="Text 5"/>
          <p:cNvSpPr/>
          <p:nvPr/>
        </p:nvSpPr>
        <p:spPr>
          <a:xfrm>
            <a:off x="1529476" y="2131568"/>
            <a:ext cx="5982891" cy="882253"/>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Inter" pitchFamily="34" charset="0"/>
                <a:ea typeface="Inter" pitchFamily="34" charset="-122"/>
                <a:cs typeface="Inter" pitchFamily="34" charset="-120"/>
              </a:rPr>
              <a:t>Graph Convolutional Network (GCN) utilizes convolution-like operations on the graph structure to learn representations of nodes, capturing local interactions between atoms.</a:t>
            </a:r>
          </a:p>
          <a:p>
            <a:pPr marL="0" indent="0">
              <a:lnSpc>
                <a:spcPts val="2300"/>
              </a:lnSpc>
              <a:buNone/>
            </a:pPr>
            <a:endParaRPr lang="en-US" sz="1400" dirty="0">
              <a:solidFill>
                <a:srgbClr val="272525"/>
              </a:solidFill>
              <a:latin typeface="Inter" pitchFamily="34" charset="0"/>
              <a:ea typeface="Inter" pitchFamily="34" charset="-122"/>
            </a:endParaRPr>
          </a:p>
          <a:p>
            <a:pPr marL="0" indent="0">
              <a:lnSpc>
                <a:spcPts val="2300"/>
              </a:lnSpc>
              <a:buNone/>
            </a:pPr>
            <a:endParaRPr lang="en-US" sz="1400" dirty="0"/>
          </a:p>
        </p:txBody>
      </p:sp>
      <p:sp>
        <p:nvSpPr>
          <p:cNvPr id="8" name="Shape 6"/>
          <p:cNvSpPr/>
          <p:nvPr/>
        </p:nvSpPr>
        <p:spPr>
          <a:xfrm>
            <a:off x="7696080" y="1719850"/>
            <a:ext cx="413504" cy="413504"/>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9" name="Text 7"/>
          <p:cNvSpPr/>
          <p:nvPr/>
        </p:nvSpPr>
        <p:spPr>
          <a:xfrm>
            <a:off x="7820739" y="1781762"/>
            <a:ext cx="164187" cy="289560"/>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Bold" pitchFamily="34" charset="0"/>
                <a:ea typeface="Petrona Bold" pitchFamily="34" charset="-122"/>
                <a:cs typeface="Petrona Bold" pitchFamily="34" charset="-120"/>
              </a:rPr>
              <a:t>2</a:t>
            </a:r>
            <a:endParaRPr lang="en-US" sz="2250" dirty="0"/>
          </a:p>
        </p:txBody>
      </p:sp>
      <p:sp>
        <p:nvSpPr>
          <p:cNvPr id="10" name="Text 8"/>
          <p:cNvSpPr/>
          <p:nvPr/>
        </p:nvSpPr>
        <p:spPr>
          <a:xfrm>
            <a:off x="8293298" y="1719850"/>
            <a:ext cx="3371850" cy="301466"/>
          </a:xfrm>
          <a:prstGeom prst="rect">
            <a:avLst/>
          </a:prstGeom>
          <a:noFill/>
          <a:ln/>
        </p:spPr>
        <p:txBody>
          <a:bodyPr wrap="none" lIns="0" tIns="0" rIns="0" bIns="0" rtlCol="0" anchor="t"/>
          <a:lstStyle/>
          <a:p>
            <a:pPr marL="0" indent="0">
              <a:lnSpc>
                <a:spcPts val="2350"/>
              </a:lnSpc>
              <a:buNone/>
            </a:pPr>
            <a:r>
              <a:rPr lang="en-US" sz="1850" b="1" dirty="0">
                <a:solidFill>
                  <a:srgbClr val="272525"/>
                </a:solidFill>
                <a:latin typeface="Petrona Bold" pitchFamily="34" charset="0"/>
                <a:ea typeface="Petrona Bold" pitchFamily="34" charset="-122"/>
                <a:cs typeface="Petrona Bold" pitchFamily="34" charset="-120"/>
              </a:rPr>
              <a:t>Simple GCN with Imbalance Handling</a:t>
            </a:r>
            <a:endParaRPr lang="en-US" sz="1850" dirty="0"/>
          </a:p>
        </p:txBody>
      </p:sp>
      <p:sp>
        <p:nvSpPr>
          <p:cNvPr id="11" name="Text 9"/>
          <p:cNvSpPr/>
          <p:nvPr/>
        </p:nvSpPr>
        <p:spPr>
          <a:xfrm>
            <a:off x="8293298" y="2131568"/>
            <a:ext cx="5982891" cy="1176337"/>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Inter" pitchFamily="34" charset="0"/>
                <a:ea typeface="Inter" pitchFamily="34" charset="-122"/>
                <a:cs typeface="Inter" pitchFamily="34" charset="-120"/>
              </a:rPr>
              <a:t>This GCN model incorporates techniques to address the class imbalance problem in the dataset. This class imbalance is adjusted by class weights which was incorporated in the loss function during model training.</a:t>
            </a:r>
            <a:endParaRPr lang="en-US" sz="1400" dirty="0"/>
          </a:p>
        </p:txBody>
      </p:sp>
      <p:sp>
        <p:nvSpPr>
          <p:cNvPr id="12" name="Shape 10"/>
          <p:cNvSpPr/>
          <p:nvPr/>
        </p:nvSpPr>
        <p:spPr>
          <a:xfrm>
            <a:off x="932259" y="3698311"/>
            <a:ext cx="413504" cy="413504"/>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13" name="Text 11"/>
          <p:cNvSpPr/>
          <p:nvPr/>
        </p:nvSpPr>
        <p:spPr>
          <a:xfrm>
            <a:off x="1057036" y="3760224"/>
            <a:ext cx="163830" cy="289560"/>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Bold" pitchFamily="34" charset="0"/>
                <a:ea typeface="Petrona Bold" pitchFamily="34" charset="-122"/>
                <a:cs typeface="Petrona Bold" pitchFamily="34" charset="-120"/>
              </a:rPr>
              <a:t>3</a:t>
            </a:r>
            <a:endParaRPr lang="en-US" sz="2250" dirty="0"/>
          </a:p>
        </p:txBody>
      </p:sp>
      <p:sp>
        <p:nvSpPr>
          <p:cNvPr id="14" name="Text 12"/>
          <p:cNvSpPr/>
          <p:nvPr/>
        </p:nvSpPr>
        <p:spPr>
          <a:xfrm>
            <a:off x="1529476" y="3698311"/>
            <a:ext cx="3330535" cy="301466"/>
          </a:xfrm>
          <a:prstGeom prst="rect">
            <a:avLst/>
          </a:prstGeom>
          <a:noFill/>
          <a:ln/>
        </p:spPr>
        <p:txBody>
          <a:bodyPr wrap="none" lIns="0" tIns="0" rIns="0" bIns="0" rtlCol="0" anchor="t"/>
          <a:lstStyle/>
          <a:p>
            <a:pPr marL="0" indent="0">
              <a:lnSpc>
                <a:spcPts val="2350"/>
              </a:lnSpc>
              <a:buNone/>
            </a:pPr>
            <a:r>
              <a:rPr lang="en-US" sz="1850" b="1" dirty="0">
                <a:solidFill>
                  <a:srgbClr val="272525"/>
                </a:solidFill>
                <a:latin typeface="Petrona Bold" pitchFamily="34" charset="0"/>
                <a:ea typeface="Petrona Bold" pitchFamily="34" charset="-122"/>
                <a:cs typeface="Petrona Bold" pitchFamily="34" charset="-120"/>
              </a:rPr>
              <a:t>GAT with Imbalance Handling</a:t>
            </a:r>
            <a:endParaRPr lang="en-US" sz="1850" dirty="0"/>
          </a:p>
        </p:txBody>
      </p:sp>
      <p:sp>
        <p:nvSpPr>
          <p:cNvPr id="15" name="Text 13"/>
          <p:cNvSpPr/>
          <p:nvPr/>
        </p:nvSpPr>
        <p:spPr>
          <a:xfrm>
            <a:off x="1529476" y="4110029"/>
            <a:ext cx="5982891" cy="882253"/>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Inter" pitchFamily="34" charset="0"/>
                <a:ea typeface="Inter" pitchFamily="34" charset="-122"/>
                <a:cs typeface="Inter" pitchFamily="34" charset="-120"/>
              </a:rPr>
              <a:t>Graph Attention Network (GAT) uses attention mechanisms to learn weights for different connections in the graph, allowing the model to focus on the most informative interactions.</a:t>
            </a:r>
            <a:endParaRPr lang="en-US" sz="1400" dirty="0"/>
          </a:p>
        </p:txBody>
      </p:sp>
      <p:sp>
        <p:nvSpPr>
          <p:cNvPr id="16" name="Shape 14"/>
          <p:cNvSpPr/>
          <p:nvPr/>
        </p:nvSpPr>
        <p:spPr>
          <a:xfrm>
            <a:off x="7696080" y="3698311"/>
            <a:ext cx="413504" cy="413504"/>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17" name="Text 15"/>
          <p:cNvSpPr/>
          <p:nvPr/>
        </p:nvSpPr>
        <p:spPr>
          <a:xfrm>
            <a:off x="7824787" y="3760224"/>
            <a:ext cx="156091" cy="289560"/>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Bold" pitchFamily="34" charset="0"/>
                <a:ea typeface="Petrona Bold" pitchFamily="34" charset="-122"/>
                <a:cs typeface="Petrona Bold" pitchFamily="34" charset="-120"/>
              </a:rPr>
              <a:t>4</a:t>
            </a:r>
            <a:endParaRPr lang="en-US" sz="2250" dirty="0"/>
          </a:p>
        </p:txBody>
      </p:sp>
      <p:sp>
        <p:nvSpPr>
          <p:cNvPr id="18" name="Text 16"/>
          <p:cNvSpPr/>
          <p:nvPr/>
        </p:nvSpPr>
        <p:spPr>
          <a:xfrm>
            <a:off x="8293298" y="3698311"/>
            <a:ext cx="4382810" cy="301466"/>
          </a:xfrm>
          <a:prstGeom prst="rect">
            <a:avLst/>
          </a:prstGeom>
          <a:noFill/>
          <a:ln/>
        </p:spPr>
        <p:txBody>
          <a:bodyPr wrap="none" lIns="0" tIns="0" rIns="0" bIns="0" rtlCol="0" anchor="t"/>
          <a:lstStyle/>
          <a:p>
            <a:pPr marL="0" indent="0">
              <a:lnSpc>
                <a:spcPts val="2350"/>
              </a:lnSpc>
              <a:buNone/>
            </a:pPr>
            <a:r>
              <a:rPr lang="en-US" sz="1850" b="1" dirty="0">
                <a:solidFill>
                  <a:srgbClr val="272525"/>
                </a:solidFill>
                <a:latin typeface="Petrona Bold" pitchFamily="34" charset="0"/>
                <a:ea typeface="Petrona Bold" pitchFamily="34" charset="-122"/>
                <a:cs typeface="Petrona Bold" pitchFamily="34" charset="-120"/>
              </a:rPr>
              <a:t>Transformers with Imbalance Handling</a:t>
            </a:r>
            <a:endParaRPr lang="en-US" sz="1850" dirty="0"/>
          </a:p>
        </p:txBody>
      </p:sp>
      <p:sp>
        <p:nvSpPr>
          <p:cNvPr id="19" name="Text 17"/>
          <p:cNvSpPr/>
          <p:nvPr/>
        </p:nvSpPr>
        <p:spPr>
          <a:xfrm>
            <a:off x="8293298" y="4110029"/>
            <a:ext cx="5982891" cy="882253"/>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Inter" pitchFamily="34" charset="0"/>
                <a:ea typeface="Inter" pitchFamily="34" charset="-122"/>
                <a:cs typeface="Inter" pitchFamily="34" charset="-120"/>
              </a:rPr>
              <a:t>Transformers apply self-attention mechanisms to learn relationships between nodes in the graph, capturing long-range dependencies and improving performance for complex molecular structures.</a:t>
            </a:r>
            <a:endParaRPr lang="en-US" sz="1400" dirty="0"/>
          </a:p>
        </p:txBody>
      </p:sp>
      <p:sp>
        <p:nvSpPr>
          <p:cNvPr id="20" name="Shape 18"/>
          <p:cNvSpPr/>
          <p:nvPr/>
        </p:nvSpPr>
        <p:spPr>
          <a:xfrm>
            <a:off x="932259" y="5540491"/>
            <a:ext cx="413504" cy="413504"/>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21" name="Text 19"/>
          <p:cNvSpPr/>
          <p:nvPr/>
        </p:nvSpPr>
        <p:spPr>
          <a:xfrm>
            <a:off x="1056798" y="5602404"/>
            <a:ext cx="164425" cy="289560"/>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Bold" pitchFamily="34" charset="0"/>
                <a:ea typeface="Petrona Bold" pitchFamily="34" charset="-122"/>
                <a:cs typeface="Petrona Bold" pitchFamily="34" charset="-120"/>
              </a:rPr>
              <a:t>5</a:t>
            </a:r>
            <a:endParaRPr lang="en-US" sz="2250" dirty="0"/>
          </a:p>
        </p:txBody>
      </p:sp>
      <p:sp>
        <p:nvSpPr>
          <p:cNvPr id="22" name="Text 20"/>
          <p:cNvSpPr/>
          <p:nvPr/>
        </p:nvSpPr>
        <p:spPr>
          <a:xfrm>
            <a:off x="1529476" y="5540491"/>
            <a:ext cx="4031575" cy="301466"/>
          </a:xfrm>
          <a:prstGeom prst="rect">
            <a:avLst/>
          </a:prstGeom>
          <a:noFill/>
          <a:ln/>
        </p:spPr>
        <p:txBody>
          <a:bodyPr wrap="none" lIns="0" tIns="0" rIns="0" bIns="0" rtlCol="0" anchor="t"/>
          <a:lstStyle/>
          <a:p>
            <a:pPr marL="0" indent="0">
              <a:lnSpc>
                <a:spcPts val="2350"/>
              </a:lnSpc>
              <a:buNone/>
            </a:pPr>
            <a:r>
              <a:rPr lang="en-US" sz="1850" b="1" dirty="0">
                <a:solidFill>
                  <a:srgbClr val="272525"/>
                </a:solidFill>
                <a:latin typeface="Petrona Bold" pitchFamily="34" charset="0"/>
                <a:ea typeface="Petrona Bold" pitchFamily="34" charset="-122"/>
                <a:cs typeface="Petrona Bold" pitchFamily="34" charset="-120"/>
              </a:rPr>
              <a:t>SAGEConv with Imbalance Handling</a:t>
            </a:r>
            <a:endParaRPr lang="en-US" sz="1850" dirty="0"/>
          </a:p>
        </p:txBody>
      </p:sp>
      <p:sp>
        <p:nvSpPr>
          <p:cNvPr id="23" name="Text 21"/>
          <p:cNvSpPr/>
          <p:nvPr/>
        </p:nvSpPr>
        <p:spPr>
          <a:xfrm>
            <a:off x="1529476" y="5952209"/>
            <a:ext cx="5982891" cy="882253"/>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Inter" pitchFamily="34" charset="0"/>
                <a:ea typeface="Inter" pitchFamily="34" charset="-122"/>
                <a:cs typeface="Inter" pitchFamily="34" charset="-120"/>
              </a:rPr>
              <a:t>SAGEConv (GraphSAGE) is a scalable GNN architecture that aggregates information from neighboring nodes to learn representations, making it suitable for large-scale datasets.</a:t>
            </a:r>
            <a:endParaRPr lang="en-US" sz="1400" dirty="0"/>
          </a:p>
        </p:txBody>
      </p:sp>
      <p:sp>
        <p:nvSpPr>
          <p:cNvPr id="24" name="Shape 22"/>
          <p:cNvSpPr/>
          <p:nvPr/>
        </p:nvSpPr>
        <p:spPr>
          <a:xfrm>
            <a:off x="7696080" y="5540491"/>
            <a:ext cx="413504" cy="413504"/>
          </a:xfrm>
          <a:prstGeom prst="roundRect">
            <a:avLst>
              <a:gd name="adj" fmla="val 18671"/>
            </a:avLst>
          </a:prstGeom>
          <a:solidFill>
            <a:srgbClr val="CCEEFF"/>
          </a:solidFill>
          <a:ln w="7620">
            <a:solidFill>
              <a:srgbClr val="B2D4E5"/>
            </a:solidFill>
            <a:prstDash val="solid"/>
          </a:ln>
        </p:spPr>
        <p:txBody>
          <a:bodyPr/>
          <a:lstStyle/>
          <a:p>
            <a:endParaRPr lang="en-IN"/>
          </a:p>
        </p:txBody>
      </p:sp>
      <p:sp>
        <p:nvSpPr>
          <p:cNvPr id="25" name="Text 23"/>
          <p:cNvSpPr/>
          <p:nvPr/>
        </p:nvSpPr>
        <p:spPr>
          <a:xfrm>
            <a:off x="7815024" y="5602404"/>
            <a:ext cx="175498" cy="289560"/>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Bold" pitchFamily="34" charset="0"/>
                <a:ea typeface="Petrona Bold" pitchFamily="34" charset="-122"/>
                <a:cs typeface="Petrona Bold" pitchFamily="34" charset="-120"/>
              </a:rPr>
              <a:t>6</a:t>
            </a:r>
            <a:endParaRPr lang="en-US" sz="2250" dirty="0"/>
          </a:p>
        </p:txBody>
      </p:sp>
      <p:sp>
        <p:nvSpPr>
          <p:cNvPr id="26" name="Text 24"/>
          <p:cNvSpPr/>
          <p:nvPr/>
        </p:nvSpPr>
        <p:spPr>
          <a:xfrm>
            <a:off x="8293298" y="5540491"/>
            <a:ext cx="4461391" cy="301466"/>
          </a:xfrm>
          <a:prstGeom prst="rect">
            <a:avLst/>
          </a:prstGeom>
          <a:noFill/>
          <a:ln/>
        </p:spPr>
        <p:txBody>
          <a:bodyPr wrap="none" lIns="0" tIns="0" rIns="0" bIns="0" rtlCol="0" anchor="t"/>
          <a:lstStyle/>
          <a:p>
            <a:pPr marL="0" indent="0">
              <a:lnSpc>
                <a:spcPts val="2350"/>
              </a:lnSpc>
              <a:buNone/>
            </a:pPr>
            <a:r>
              <a:rPr lang="en-US" sz="1850" b="1" dirty="0">
                <a:solidFill>
                  <a:srgbClr val="272525"/>
                </a:solidFill>
                <a:latin typeface="Petrona Bold" pitchFamily="34" charset="0"/>
                <a:ea typeface="Petrona Bold" pitchFamily="34" charset="-122"/>
                <a:cs typeface="Petrona Bold" pitchFamily="34" charset="-120"/>
              </a:rPr>
              <a:t>ResGatedConv with Imbalance Handling</a:t>
            </a:r>
            <a:endParaRPr lang="en-US" sz="1850" dirty="0"/>
          </a:p>
        </p:txBody>
      </p:sp>
      <p:sp>
        <p:nvSpPr>
          <p:cNvPr id="27" name="Text 25"/>
          <p:cNvSpPr/>
          <p:nvPr/>
        </p:nvSpPr>
        <p:spPr>
          <a:xfrm>
            <a:off x="8293298" y="5952209"/>
            <a:ext cx="5982891" cy="882253"/>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Inter" pitchFamily="34" charset="0"/>
                <a:ea typeface="Inter" pitchFamily="34" charset="-122"/>
                <a:cs typeface="Inter" pitchFamily="34" charset="-120"/>
              </a:rPr>
              <a:t>ResGatedConv combines residual connections with gated activation units to learn representations, improving model performance by alleviating vanishing gradient problems.</a:t>
            </a:r>
            <a:endParaRPr lang="en-US" sz="1400" dirty="0"/>
          </a:p>
        </p:txBody>
      </p:sp>
      <p:pic>
        <p:nvPicPr>
          <p:cNvPr id="30" name="Picture 29">
            <a:extLst>
              <a:ext uri="{FF2B5EF4-FFF2-40B4-BE49-F238E27FC236}">
                <a16:creationId xmlns:a16="http://schemas.microsoft.com/office/drawing/2014/main" id="{59EF4E16-4EF4-5224-2059-93AAA82B1B4D}"/>
              </a:ext>
            </a:extLst>
          </p:cNvPr>
          <p:cNvPicPr>
            <a:picLocks noChangeAspect="1"/>
          </p:cNvPicPr>
          <p:nvPr/>
        </p:nvPicPr>
        <p:blipFill>
          <a:blip r:embed="rId3"/>
          <a:stretch>
            <a:fillRect/>
          </a:stretch>
        </p:blipFill>
        <p:spPr>
          <a:xfrm>
            <a:off x="12077344" y="7669685"/>
            <a:ext cx="2553056" cy="5715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B37B1-C1AF-5CFB-F27D-18E600591218}"/>
            </a:ext>
          </a:extLst>
        </p:cNvPr>
        <p:cNvGrpSpPr/>
        <p:nvPr/>
      </p:nvGrpSpPr>
      <p:grpSpPr>
        <a:xfrm>
          <a:off x="0" y="0"/>
          <a:ext cx="0" cy="0"/>
          <a:chOff x="0" y="0"/>
          <a:chExt cx="0" cy="0"/>
        </a:xfrm>
      </p:grpSpPr>
      <p:pic>
        <p:nvPicPr>
          <p:cNvPr id="6" name="Picture 5" descr="A white clouds in blue sky&#10;&#10;Description automatically generated">
            <a:extLst>
              <a:ext uri="{FF2B5EF4-FFF2-40B4-BE49-F238E27FC236}">
                <a16:creationId xmlns:a16="http://schemas.microsoft.com/office/drawing/2014/main" id="{DD81FAE2-89C2-465E-38FA-8FFF399902FC}"/>
              </a:ext>
            </a:extLst>
          </p:cNvPr>
          <p:cNvPicPr>
            <a:picLocks noChangeAspect="1"/>
          </p:cNvPicPr>
          <p:nvPr/>
        </p:nvPicPr>
        <p:blipFill>
          <a:blip r:embed="rId3"/>
          <a:stretch>
            <a:fillRect/>
          </a:stretch>
        </p:blipFill>
        <p:spPr>
          <a:xfrm>
            <a:off x="0" y="-141069"/>
            <a:ext cx="14630400" cy="8511737"/>
          </a:xfrm>
          <a:prstGeom prst="rect">
            <a:avLst/>
          </a:prstGeom>
        </p:spPr>
      </p:pic>
      <p:sp>
        <p:nvSpPr>
          <p:cNvPr id="7" name="TextBox 6">
            <a:extLst>
              <a:ext uri="{FF2B5EF4-FFF2-40B4-BE49-F238E27FC236}">
                <a16:creationId xmlns:a16="http://schemas.microsoft.com/office/drawing/2014/main" id="{2D708BB2-9742-F398-19DF-09D3C943B5BB}"/>
              </a:ext>
            </a:extLst>
          </p:cNvPr>
          <p:cNvSpPr txBox="1"/>
          <p:nvPr/>
        </p:nvSpPr>
        <p:spPr>
          <a:xfrm>
            <a:off x="1616927" y="3505705"/>
            <a:ext cx="10838985" cy="1107996"/>
          </a:xfrm>
          <a:prstGeom prst="rect">
            <a:avLst/>
          </a:prstGeom>
          <a:noFill/>
        </p:spPr>
        <p:txBody>
          <a:bodyPr wrap="square" rtlCol="0">
            <a:spAutoFit/>
          </a:bodyPr>
          <a:lstStyle/>
          <a:p>
            <a:r>
              <a:rPr lang="en-IN" sz="6600" b="1" dirty="0"/>
              <a:t>Model Evaluation and Results</a:t>
            </a:r>
          </a:p>
        </p:txBody>
      </p:sp>
    </p:spTree>
    <p:extLst>
      <p:ext uri="{BB962C8B-B14F-4D97-AF65-F5344CB8AC3E}">
        <p14:creationId xmlns:p14="http://schemas.microsoft.com/office/powerpoint/2010/main" val="492065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8745" y="521613"/>
            <a:ext cx="5864423" cy="620911"/>
          </a:xfrm>
          <a:prstGeom prst="rect">
            <a:avLst/>
          </a:prstGeom>
          <a:noFill/>
          <a:ln/>
        </p:spPr>
        <p:txBody>
          <a:bodyPr wrap="none" lIns="0" tIns="0" rIns="0" bIns="0" rtlCol="0" anchor="t"/>
          <a:lstStyle/>
          <a:p>
            <a:pPr marL="0" indent="0">
              <a:lnSpc>
                <a:spcPts val="4850"/>
              </a:lnSpc>
              <a:buNone/>
            </a:pPr>
            <a:r>
              <a:rPr lang="en-US" sz="3900" b="1" dirty="0">
                <a:solidFill>
                  <a:srgbClr val="000000"/>
                </a:solidFill>
                <a:latin typeface="Petrona Bold" pitchFamily="34" charset="0"/>
                <a:ea typeface="Petrona Bold" pitchFamily="34" charset="-122"/>
                <a:cs typeface="Petrona Bold" pitchFamily="34" charset="-120"/>
              </a:rPr>
              <a:t>Model Evaluation Metrics</a:t>
            </a:r>
            <a:endParaRPr lang="en-US" sz="3900" dirty="0"/>
          </a:p>
        </p:txBody>
      </p:sp>
      <p:sp>
        <p:nvSpPr>
          <p:cNvPr id="4" name="Text 1"/>
          <p:cNvSpPr/>
          <p:nvPr/>
        </p:nvSpPr>
        <p:spPr>
          <a:xfrm>
            <a:off x="6148745" y="1426369"/>
            <a:ext cx="7819311" cy="1210628"/>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The performance of different GNN configurations is evaluated across five key metrics: accuracy, precision, recall, F1-score, and ROC-AUC. For imbalanced datasets like </a:t>
            </a:r>
            <a:r>
              <a:rPr lang="en-US" sz="1450" dirty="0" err="1">
                <a:solidFill>
                  <a:srgbClr val="272525"/>
                </a:solidFill>
                <a:latin typeface="Inter" pitchFamily="34" charset="0"/>
                <a:ea typeface="Inter" pitchFamily="34" charset="-122"/>
                <a:cs typeface="Inter" pitchFamily="34" charset="-120"/>
              </a:rPr>
              <a:t>Clintox</a:t>
            </a:r>
            <a:r>
              <a:rPr lang="en-US" sz="1450" dirty="0">
                <a:solidFill>
                  <a:srgbClr val="272525"/>
                </a:solidFill>
                <a:latin typeface="Inter" pitchFamily="34" charset="0"/>
                <a:ea typeface="Inter" pitchFamily="34" charset="-122"/>
                <a:cs typeface="Inter" pitchFamily="34" charset="-120"/>
              </a:rPr>
              <a:t>, accuracy is not always a good metric. Stating all drugs are non-toxic will still yield &gt;90% accuracy. ROC-AUC score is a good metric in such cases.</a:t>
            </a:r>
            <a:endParaRPr lang="en-US" sz="1450" dirty="0"/>
          </a:p>
        </p:txBody>
      </p:sp>
      <p:sp>
        <p:nvSpPr>
          <p:cNvPr id="5" name="Shape 2"/>
          <p:cNvSpPr/>
          <p:nvPr/>
        </p:nvSpPr>
        <p:spPr>
          <a:xfrm>
            <a:off x="6148745" y="2849880"/>
            <a:ext cx="7819311" cy="4857988"/>
          </a:xfrm>
          <a:prstGeom prst="roundRect">
            <a:avLst>
              <a:gd name="adj" fmla="val 1636"/>
            </a:avLst>
          </a:prstGeom>
          <a:noFill/>
          <a:ln w="7620">
            <a:solidFill>
              <a:srgbClr val="000000">
                <a:alpha val="8000"/>
              </a:srgbClr>
            </a:solidFill>
            <a:prstDash val="solid"/>
          </a:ln>
        </p:spPr>
        <p:txBody>
          <a:bodyPr/>
          <a:lstStyle/>
          <a:p>
            <a:endParaRPr lang="en-IN"/>
          </a:p>
        </p:txBody>
      </p:sp>
      <p:sp>
        <p:nvSpPr>
          <p:cNvPr id="6" name="Shape 3"/>
          <p:cNvSpPr/>
          <p:nvPr/>
        </p:nvSpPr>
        <p:spPr>
          <a:xfrm>
            <a:off x="6156365" y="2857500"/>
            <a:ext cx="7804071" cy="544830"/>
          </a:xfrm>
          <a:prstGeom prst="rect">
            <a:avLst/>
          </a:prstGeom>
          <a:solidFill>
            <a:srgbClr val="FFFFFF">
              <a:alpha val="4000"/>
            </a:srgbClr>
          </a:solidFill>
          <a:ln/>
        </p:spPr>
        <p:txBody>
          <a:bodyPr/>
          <a:lstStyle/>
          <a:p>
            <a:endParaRPr lang="en-IN"/>
          </a:p>
        </p:txBody>
      </p:sp>
      <p:sp>
        <p:nvSpPr>
          <p:cNvPr id="7" name="Text 4"/>
          <p:cNvSpPr/>
          <p:nvPr/>
        </p:nvSpPr>
        <p:spPr>
          <a:xfrm>
            <a:off x="6345555" y="2978587"/>
            <a:ext cx="3519845" cy="302657"/>
          </a:xfrm>
          <a:prstGeom prst="rect">
            <a:avLst/>
          </a:prstGeom>
          <a:noFill/>
          <a:ln/>
        </p:spPr>
        <p:txBody>
          <a:bodyPr wrap="non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Accuracy</a:t>
            </a:r>
            <a:endParaRPr lang="en-US" sz="1450" dirty="0"/>
          </a:p>
        </p:txBody>
      </p:sp>
      <p:sp>
        <p:nvSpPr>
          <p:cNvPr id="8" name="Text 5"/>
          <p:cNvSpPr/>
          <p:nvPr/>
        </p:nvSpPr>
        <p:spPr>
          <a:xfrm>
            <a:off x="10251400" y="2978587"/>
            <a:ext cx="3519845" cy="302657"/>
          </a:xfrm>
          <a:prstGeom prst="rect">
            <a:avLst/>
          </a:prstGeom>
          <a:noFill/>
          <a:ln/>
        </p:spPr>
        <p:txBody>
          <a:bodyPr wrap="non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Overall correct predictions</a:t>
            </a:r>
            <a:endParaRPr lang="en-US" sz="1450" dirty="0"/>
          </a:p>
        </p:txBody>
      </p:sp>
      <p:sp>
        <p:nvSpPr>
          <p:cNvPr id="9" name="Shape 6"/>
          <p:cNvSpPr/>
          <p:nvPr/>
        </p:nvSpPr>
        <p:spPr>
          <a:xfrm>
            <a:off x="6156365" y="3402330"/>
            <a:ext cx="7804071" cy="847487"/>
          </a:xfrm>
          <a:prstGeom prst="rect">
            <a:avLst/>
          </a:prstGeom>
          <a:solidFill>
            <a:srgbClr val="000000">
              <a:alpha val="4000"/>
            </a:srgbClr>
          </a:solidFill>
          <a:ln/>
        </p:spPr>
        <p:txBody>
          <a:bodyPr/>
          <a:lstStyle/>
          <a:p>
            <a:endParaRPr lang="en-IN"/>
          </a:p>
        </p:txBody>
      </p:sp>
      <p:sp>
        <p:nvSpPr>
          <p:cNvPr id="10" name="Text 7"/>
          <p:cNvSpPr/>
          <p:nvPr/>
        </p:nvSpPr>
        <p:spPr>
          <a:xfrm>
            <a:off x="6345555" y="3523417"/>
            <a:ext cx="3519845" cy="302657"/>
          </a:xfrm>
          <a:prstGeom prst="rect">
            <a:avLst/>
          </a:prstGeom>
          <a:noFill/>
          <a:ln/>
        </p:spPr>
        <p:txBody>
          <a:bodyPr wrap="non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Precision</a:t>
            </a:r>
            <a:endParaRPr lang="en-US" sz="1450" dirty="0"/>
          </a:p>
        </p:txBody>
      </p:sp>
      <p:sp>
        <p:nvSpPr>
          <p:cNvPr id="11" name="Text 8"/>
          <p:cNvSpPr/>
          <p:nvPr/>
        </p:nvSpPr>
        <p:spPr>
          <a:xfrm>
            <a:off x="10251400" y="3523417"/>
            <a:ext cx="3519845" cy="60531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Proportion of correctly predicted positive instances</a:t>
            </a:r>
            <a:endParaRPr lang="en-US" sz="1450" dirty="0"/>
          </a:p>
        </p:txBody>
      </p:sp>
      <p:sp>
        <p:nvSpPr>
          <p:cNvPr id="12" name="Shape 9"/>
          <p:cNvSpPr/>
          <p:nvPr/>
        </p:nvSpPr>
        <p:spPr>
          <a:xfrm>
            <a:off x="6156365" y="4249817"/>
            <a:ext cx="7804071" cy="1150144"/>
          </a:xfrm>
          <a:prstGeom prst="rect">
            <a:avLst/>
          </a:prstGeom>
          <a:solidFill>
            <a:srgbClr val="FFFFFF">
              <a:alpha val="4000"/>
            </a:srgbClr>
          </a:solidFill>
          <a:ln/>
        </p:spPr>
        <p:txBody>
          <a:bodyPr/>
          <a:lstStyle/>
          <a:p>
            <a:endParaRPr lang="en-IN"/>
          </a:p>
        </p:txBody>
      </p:sp>
      <p:sp>
        <p:nvSpPr>
          <p:cNvPr id="13" name="Text 10"/>
          <p:cNvSpPr/>
          <p:nvPr/>
        </p:nvSpPr>
        <p:spPr>
          <a:xfrm>
            <a:off x="6345555" y="4370903"/>
            <a:ext cx="3519845" cy="302657"/>
          </a:xfrm>
          <a:prstGeom prst="rect">
            <a:avLst/>
          </a:prstGeom>
          <a:noFill/>
          <a:ln/>
        </p:spPr>
        <p:txBody>
          <a:bodyPr wrap="non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Recall</a:t>
            </a:r>
            <a:endParaRPr lang="en-US" sz="1450" dirty="0"/>
          </a:p>
        </p:txBody>
      </p:sp>
      <p:sp>
        <p:nvSpPr>
          <p:cNvPr id="14" name="Text 11"/>
          <p:cNvSpPr/>
          <p:nvPr/>
        </p:nvSpPr>
        <p:spPr>
          <a:xfrm>
            <a:off x="10251400" y="4370903"/>
            <a:ext cx="3519845" cy="907971"/>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Proportion of correctly predicted positive instances out of all actual positive instances</a:t>
            </a:r>
            <a:endParaRPr lang="en-US" sz="1450" dirty="0"/>
          </a:p>
        </p:txBody>
      </p:sp>
      <p:sp>
        <p:nvSpPr>
          <p:cNvPr id="15" name="Shape 12"/>
          <p:cNvSpPr/>
          <p:nvPr/>
        </p:nvSpPr>
        <p:spPr>
          <a:xfrm>
            <a:off x="6156365" y="5399961"/>
            <a:ext cx="7804071" cy="847487"/>
          </a:xfrm>
          <a:prstGeom prst="rect">
            <a:avLst/>
          </a:prstGeom>
          <a:solidFill>
            <a:srgbClr val="000000">
              <a:alpha val="4000"/>
            </a:srgbClr>
          </a:solidFill>
          <a:ln/>
        </p:spPr>
        <p:txBody>
          <a:bodyPr/>
          <a:lstStyle/>
          <a:p>
            <a:endParaRPr lang="en-IN"/>
          </a:p>
        </p:txBody>
      </p:sp>
      <p:sp>
        <p:nvSpPr>
          <p:cNvPr id="16" name="Text 13"/>
          <p:cNvSpPr/>
          <p:nvPr/>
        </p:nvSpPr>
        <p:spPr>
          <a:xfrm>
            <a:off x="6345555" y="5521047"/>
            <a:ext cx="3519845" cy="302657"/>
          </a:xfrm>
          <a:prstGeom prst="rect">
            <a:avLst/>
          </a:prstGeom>
          <a:noFill/>
          <a:ln/>
        </p:spPr>
        <p:txBody>
          <a:bodyPr wrap="non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F1-score</a:t>
            </a:r>
            <a:endParaRPr lang="en-US" sz="1450" dirty="0"/>
          </a:p>
        </p:txBody>
      </p:sp>
      <p:sp>
        <p:nvSpPr>
          <p:cNvPr id="17" name="Text 14"/>
          <p:cNvSpPr/>
          <p:nvPr/>
        </p:nvSpPr>
        <p:spPr>
          <a:xfrm>
            <a:off x="10251400" y="5521047"/>
            <a:ext cx="3519845" cy="60531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Harmonic mean of precision and recall, balancing both metrics</a:t>
            </a:r>
            <a:endParaRPr lang="en-US" sz="1450" dirty="0"/>
          </a:p>
        </p:txBody>
      </p:sp>
      <p:sp>
        <p:nvSpPr>
          <p:cNvPr id="18" name="Shape 15"/>
          <p:cNvSpPr/>
          <p:nvPr/>
        </p:nvSpPr>
        <p:spPr>
          <a:xfrm>
            <a:off x="6156365" y="6247448"/>
            <a:ext cx="7804071" cy="1452801"/>
          </a:xfrm>
          <a:prstGeom prst="rect">
            <a:avLst/>
          </a:prstGeom>
          <a:solidFill>
            <a:srgbClr val="FFFFFF">
              <a:alpha val="4000"/>
            </a:srgbClr>
          </a:solidFill>
          <a:ln/>
        </p:spPr>
        <p:txBody>
          <a:bodyPr/>
          <a:lstStyle/>
          <a:p>
            <a:endParaRPr lang="en-IN"/>
          </a:p>
        </p:txBody>
      </p:sp>
      <p:sp>
        <p:nvSpPr>
          <p:cNvPr id="19" name="Text 16"/>
          <p:cNvSpPr/>
          <p:nvPr/>
        </p:nvSpPr>
        <p:spPr>
          <a:xfrm>
            <a:off x="6345555" y="6368534"/>
            <a:ext cx="3519845" cy="302657"/>
          </a:xfrm>
          <a:prstGeom prst="rect">
            <a:avLst/>
          </a:prstGeom>
          <a:noFill/>
          <a:ln/>
        </p:spPr>
        <p:txBody>
          <a:bodyPr wrap="non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ROC-AUC</a:t>
            </a:r>
            <a:endParaRPr lang="en-US" sz="1450" dirty="0"/>
          </a:p>
        </p:txBody>
      </p:sp>
      <p:sp>
        <p:nvSpPr>
          <p:cNvPr id="20" name="Text 17"/>
          <p:cNvSpPr/>
          <p:nvPr/>
        </p:nvSpPr>
        <p:spPr>
          <a:xfrm>
            <a:off x="10251400" y="6368534"/>
            <a:ext cx="3519845" cy="1210628"/>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Area under the Receiver Operating Characteristic curve, measuring the model's ability to distinguish between classes</a:t>
            </a:r>
            <a:endParaRPr lang="en-US" sz="1450" dirty="0"/>
          </a:p>
        </p:txBody>
      </p:sp>
      <p:pic>
        <p:nvPicPr>
          <p:cNvPr id="22" name="Picture 21">
            <a:extLst>
              <a:ext uri="{FF2B5EF4-FFF2-40B4-BE49-F238E27FC236}">
                <a16:creationId xmlns:a16="http://schemas.microsoft.com/office/drawing/2014/main" id="{DEEEAE2D-C129-4339-2319-9CE7EDFF592E}"/>
              </a:ext>
            </a:extLst>
          </p:cNvPr>
          <p:cNvPicPr>
            <a:picLocks noChangeAspect="1"/>
          </p:cNvPicPr>
          <p:nvPr/>
        </p:nvPicPr>
        <p:blipFill>
          <a:blip r:embed="rId4"/>
          <a:stretch>
            <a:fillRect/>
          </a:stretch>
        </p:blipFill>
        <p:spPr>
          <a:xfrm rot="10800000">
            <a:off x="12458397" y="7876805"/>
            <a:ext cx="2172003" cy="3334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93790" y="448413"/>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Results and Analysis</a:t>
            </a:r>
            <a:endParaRPr lang="en-US" sz="4650" dirty="0"/>
          </a:p>
        </p:txBody>
      </p:sp>
      <p:sp>
        <p:nvSpPr>
          <p:cNvPr id="6" name="Text 0">
            <a:extLst>
              <a:ext uri="{FF2B5EF4-FFF2-40B4-BE49-F238E27FC236}">
                <a16:creationId xmlns:a16="http://schemas.microsoft.com/office/drawing/2014/main" id="{DECC692D-3ED9-BEBF-A1A0-10054A280B9D}"/>
              </a:ext>
            </a:extLst>
          </p:cNvPr>
          <p:cNvSpPr/>
          <p:nvPr/>
        </p:nvSpPr>
        <p:spPr>
          <a:xfrm>
            <a:off x="1503751" y="1426003"/>
            <a:ext cx="5954197" cy="744260"/>
          </a:xfrm>
          <a:prstGeom prst="rect">
            <a:avLst/>
          </a:prstGeom>
          <a:noFill/>
          <a:ln/>
        </p:spPr>
        <p:txBody>
          <a:bodyPr wrap="none" lIns="0" tIns="0" rIns="0" bIns="0" rtlCol="0" anchor="t"/>
          <a:lstStyle/>
          <a:p>
            <a:pPr marL="0" indent="0">
              <a:lnSpc>
                <a:spcPts val="5850"/>
              </a:lnSpc>
              <a:buNone/>
            </a:pPr>
            <a:r>
              <a:rPr lang="en-US" sz="3600" dirty="0"/>
              <a:t>1. </a:t>
            </a:r>
            <a:r>
              <a:rPr lang="en-US" sz="3600" u="sng" dirty="0"/>
              <a:t>Accuracy</a:t>
            </a:r>
            <a:r>
              <a:rPr lang="en-US" sz="3600" dirty="0"/>
              <a:t> :-</a:t>
            </a:r>
            <a:endParaRPr lang="en-US" sz="3600" u="sng" dirty="0"/>
          </a:p>
        </p:txBody>
      </p:sp>
      <p:graphicFrame>
        <p:nvGraphicFramePr>
          <p:cNvPr id="7" name="Chart 6">
            <a:extLst>
              <a:ext uri="{FF2B5EF4-FFF2-40B4-BE49-F238E27FC236}">
                <a16:creationId xmlns:a16="http://schemas.microsoft.com/office/drawing/2014/main" id="{899819D9-8D7C-6089-11D7-CFE1AB6BBE5F}"/>
              </a:ext>
            </a:extLst>
          </p:cNvPr>
          <p:cNvGraphicFramePr>
            <a:graphicFrameLocks/>
          </p:cNvGraphicFramePr>
          <p:nvPr>
            <p:extLst>
              <p:ext uri="{D42A27DB-BD31-4B8C-83A1-F6EECF244321}">
                <p14:modId xmlns:p14="http://schemas.microsoft.com/office/powerpoint/2010/main" val="1401728512"/>
              </p:ext>
            </p:extLst>
          </p:nvPr>
        </p:nvGraphicFramePr>
        <p:xfrm>
          <a:off x="3055434" y="2520176"/>
          <a:ext cx="9578898" cy="5062654"/>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1229BF1E-B526-F766-362E-A3DCA53FE827}"/>
              </a:ext>
            </a:extLst>
          </p:cNvPr>
          <p:cNvPicPr>
            <a:picLocks noChangeAspect="1"/>
          </p:cNvPicPr>
          <p:nvPr/>
        </p:nvPicPr>
        <p:blipFill>
          <a:blip r:embed="rId4"/>
          <a:stretch>
            <a:fillRect/>
          </a:stretch>
        </p:blipFill>
        <p:spPr>
          <a:xfrm>
            <a:off x="11381922" y="7646953"/>
            <a:ext cx="3248478" cy="5715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F1D6E-2599-4441-075A-B73411B2203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AAEBC6B-E247-7890-8699-298FBF3FDCFB}"/>
              </a:ext>
            </a:extLst>
          </p:cNvPr>
          <p:cNvSpPr/>
          <p:nvPr/>
        </p:nvSpPr>
        <p:spPr>
          <a:xfrm>
            <a:off x="793790" y="448413"/>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Results and Analysis</a:t>
            </a:r>
            <a:endParaRPr lang="en-US" sz="4650" dirty="0"/>
          </a:p>
        </p:txBody>
      </p:sp>
      <p:sp>
        <p:nvSpPr>
          <p:cNvPr id="6" name="Text 0">
            <a:extLst>
              <a:ext uri="{FF2B5EF4-FFF2-40B4-BE49-F238E27FC236}">
                <a16:creationId xmlns:a16="http://schemas.microsoft.com/office/drawing/2014/main" id="{8A29E4D1-4323-D51C-F139-715E1DBE5B67}"/>
              </a:ext>
            </a:extLst>
          </p:cNvPr>
          <p:cNvSpPr/>
          <p:nvPr/>
        </p:nvSpPr>
        <p:spPr>
          <a:xfrm>
            <a:off x="1503751" y="1426003"/>
            <a:ext cx="5954197" cy="744260"/>
          </a:xfrm>
          <a:prstGeom prst="rect">
            <a:avLst/>
          </a:prstGeom>
          <a:noFill/>
          <a:ln/>
        </p:spPr>
        <p:txBody>
          <a:bodyPr wrap="none" lIns="0" tIns="0" rIns="0" bIns="0" rtlCol="0" anchor="t"/>
          <a:lstStyle/>
          <a:p>
            <a:pPr marL="0" indent="0">
              <a:lnSpc>
                <a:spcPts val="5850"/>
              </a:lnSpc>
              <a:buNone/>
            </a:pPr>
            <a:r>
              <a:rPr lang="en-US" sz="3600" dirty="0"/>
              <a:t>2. </a:t>
            </a:r>
            <a:r>
              <a:rPr lang="en-US" sz="3600" u="sng" dirty="0"/>
              <a:t>Precision</a:t>
            </a:r>
            <a:r>
              <a:rPr lang="en-US" sz="3600" dirty="0"/>
              <a:t> :-</a:t>
            </a:r>
            <a:endParaRPr lang="en-US" sz="3600" u="sng" dirty="0"/>
          </a:p>
        </p:txBody>
      </p:sp>
      <p:graphicFrame>
        <p:nvGraphicFramePr>
          <p:cNvPr id="4" name="Chart 3">
            <a:extLst>
              <a:ext uri="{FF2B5EF4-FFF2-40B4-BE49-F238E27FC236}">
                <a16:creationId xmlns:a16="http://schemas.microsoft.com/office/drawing/2014/main" id="{8248D47F-50D3-EBC2-C614-0ED79B6CE242}"/>
              </a:ext>
            </a:extLst>
          </p:cNvPr>
          <p:cNvGraphicFramePr>
            <a:graphicFrameLocks/>
          </p:cNvGraphicFramePr>
          <p:nvPr>
            <p:extLst>
              <p:ext uri="{D42A27DB-BD31-4B8C-83A1-F6EECF244321}">
                <p14:modId xmlns:p14="http://schemas.microsoft.com/office/powerpoint/2010/main" val="2549911854"/>
              </p:ext>
            </p:extLst>
          </p:nvPr>
        </p:nvGraphicFramePr>
        <p:xfrm>
          <a:off x="1949246" y="2517811"/>
          <a:ext cx="11017404" cy="5053867"/>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991C1619-936B-E59C-AA5F-3D2287BABA3E}"/>
              </a:ext>
            </a:extLst>
          </p:cNvPr>
          <p:cNvPicPr>
            <a:picLocks noChangeAspect="1"/>
          </p:cNvPicPr>
          <p:nvPr/>
        </p:nvPicPr>
        <p:blipFill>
          <a:blip r:embed="rId4"/>
          <a:stretch>
            <a:fillRect/>
          </a:stretch>
        </p:blipFill>
        <p:spPr>
          <a:xfrm>
            <a:off x="11381922" y="7646953"/>
            <a:ext cx="3248478" cy="571580"/>
          </a:xfrm>
          <a:prstGeom prst="rect">
            <a:avLst/>
          </a:prstGeom>
        </p:spPr>
      </p:pic>
    </p:spTree>
    <p:extLst>
      <p:ext uri="{BB962C8B-B14F-4D97-AF65-F5344CB8AC3E}">
        <p14:creationId xmlns:p14="http://schemas.microsoft.com/office/powerpoint/2010/main" val="366169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C9B4F-7259-824A-48B4-48E27586EE8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4910F74-300C-F375-D22B-001AB7076B70}"/>
              </a:ext>
            </a:extLst>
          </p:cNvPr>
          <p:cNvSpPr/>
          <p:nvPr/>
        </p:nvSpPr>
        <p:spPr>
          <a:xfrm>
            <a:off x="793790" y="448413"/>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Results and Analysis</a:t>
            </a:r>
            <a:endParaRPr lang="en-US" sz="4650" dirty="0"/>
          </a:p>
        </p:txBody>
      </p:sp>
      <p:sp>
        <p:nvSpPr>
          <p:cNvPr id="6" name="Text 0">
            <a:extLst>
              <a:ext uri="{FF2B5EF4-FFF2-40B4-BE49-F238E27FC236}">
                <a16:creationId xmlns:a16="http://schemas.microsoft.com/office/drawing/2014/main" id="{27D38A97-7527-F62A-C3CC-90FA3BADA5AE}"/>
              </a:ext>
            </a:extLst>
          </p:cNvPr>
          <p:cNvSpPr/>
          <p:nvPr/>
        </p:nvSpPr>
        <p:spPr>
          <a:xfrm>
            <a:off x="1503751" y="1426003"/>
            <a:ext cx="5954197" cy="744260"/>
          </a:xfrm>
          <a:prstGeom prst="rect">
            <a:avLst/>
          </a:prstGeom>
          <a:noFill/>
          <a:ln/>
        </p:spPr>
        <p:txBody>
          <a:bodyPr wrap="none" lIns="0" tIns="0" rIns="0" bIns="0" rtlCol="0" anchor="t"/>
          <a:lstStyle/>
          <a:p>
            <a:pPr marL="0" indent="0">
              <a:lnSpc>
                <a:spcPts val="5850"/>
              </a:lnSpc>
              <a:buNone/>
            </a:pPr>
            <a:r>
              <a:rPr lang="en-US" sz="3600" dirty="0"/>
              <a:t>3. </a:t>
            </a:r>
            <a:r>
              <a:rPr lang="en-US" sz="3600" u="sng" dirty="0"/>
              <a:t>Recall</a:t>
            </a:r>
            <a:r>
              <a:rPr lang="en-US" sz="3600" dirty="0"/>
              <a:t> :-</a:t>
            </a:r>
            <a:endParaRPr lang="en-US" sz="3600" u="sng" dirty="0"/>
          </a:p>
        </p:txBody>
      </p:sp>
      <p:graphicFrame>
        <p:nvGraphicFramePr>
          <p:cNvPr id="4" name="Chart 3">
            <a:extLst>
              <a:ext uri="{FF2B5EF4-FFF2-40B4-BE49-F238E27FC236}">
                <a16:creationId xmlns:a16="http://schemas.microsoft.com/office/drawing/2014/main" id="{25E2075E-518E-AE02-8DFD-9A8D763C821C}"/>
              </a:ext>
            </a:extLst>
          </p:cNvPr>
          <p:cNvGraphicFramePr>
            <a:graphicFrameLocks/>
          </p:cNvGraphicFramePr>
          <p:nvPr>
            <p:extLst>
              <p:ext uri="{D42A27DB-BD31-4B8C-83A1-F6EECF244321}">
                <p14:modId xmlns:p14="http://schemas.microsoft.com/office/powerpoint/2010/main" val="3730248215"/>
              </p:ext>
            </p:extLst>
          </p:nvPr>
        </p:nvGraphicFramePr>
        <p:xfrm>
          <a:off x="2419814" y="2454279"/>
          <a:ext cx="10381786" cy="5184471"/>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E76B1AB4-A5BB-318E-F119-377D1070B4AA}"/>
              </a:ext>
            </a:extLst>
          </p:cNvPr>
          <p:cNvPicPr>
            <a:picLocks noChangeAspect="1"/>
          </p:cNvPicPr>
          <p:nvPr/>
        </p:nvPicPr>
        <p:blipFill>
          <a:blip r:embed="rId4"/>
          <a:stretch>
            <a:fillRect/>
          </a:stretch>
        </p:blipFill>
        <p:spPr>
          <a:xfrm>
            <a:off x="11381922" y="7646953"/>
            <a:ext cx="3248478" cy="571580"/>
          </a:xfrm>
          <a:prstGeom prst="rect">
            <a:avLst/>
          </a:prstGeom>
        </p:spPr>
      </p:pic>
    </p:spTree>
    <p:extLst>
      <p:ext uri="{BB962C8B-B14F-4D97-AF65-F5344CB8AC3E}">
        <p14:creationId xmlns:p14="http://schemas.microsoft.com/office/powerpoint/2010/main" val="207323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2B83876-3609-597A-5777-CBF8D569DC11}"/>
              </a:ext>
            </a:extLst>
          </p:cNvPr>
          <p:cNvSpPr txBox="1"/>
          <p:nvPr/>
        </p:nvSpPr>
        <p:spPr>
          <a:xfrm>
            <a:off x="269938" y="-144773"/>
            <a:ext cx="5250985" cy="1107996"/>
          </a:xfrm>
          <a:prstGeom prst="rect">
            <a:avLst/>
          </a:prstGeom>
          <a:noFill/>
        </p:spPr>
        <p:txBody>
          <a:bodyPr wrap="square" rtlCol="0">
            <a:spAutoFit/>
          </a:bodyPr>
          <a:lstStyle/>
          <a:p>
            <a:r>
              <a:rPr lang="en-IN" sz="6600" b="1" dirty="0"/>
              <a:t>Introduction:-</a:t>
            </a:r>
          </a:p>
        </p:txBody>
      </p:sp>
      <p:pic>
        <p:nvPicPr>
          <p:cNvPr id="2" name="Image 0" descr="preencoded.png">
            <a:extLst>
              <a:ext uri="{FF2B5EF4-FFF2-40B4-BE49-F238E27FC236}">
                <a16:creationId xmlns:a16="http://schemas.microsoft.com/office/drawing/2014/main" id="{9C2B2BAB-D599-5EB4-0F8D-5B319BAB933E}"/>
              </a:ext>
            </a:extLst>
          </p:cNvPr>
          <p:cNvPicPr>
            <a:picLocks noChangeAspect="1"/>
          </p:cNvPicPr>
          <p:nvPr/>
        </p:nvPicPr>
        <p:blipFill>
          <a:blip r:embed="rId3"/>
          <a:stretch>
            <a:fillRect/>
          </a:stretch>
        </p:blipFill>
        <p:spPr>
          <a:xfrm>
            <a:off x="9379415" y="-141069"/>
            <a:ext cx="5250985" cy="8511737"/>
          </a:xfrm>
          <a:prstGeom prst="rect">
            <a:avLst/>
          </a:prstGeom>
        </p:spPr>
      </p:pic>
      <p:sp>
        <p:nvSpPr>
          <p:cNvPr id="3" name="Shape 1">
            <a:extLst>
              <a:ext uri="{FF2B5EF4-FFF2-40B4-BE49-F238E27FC236}">
                <a16:creationId xmlns:a16="http://schemas.microsoft.com/office/drawing/2014/main" id="{430D4B98-728D-38A4-08EF-D65A87E812B7}"/>
              </a:ext>
            </a:extLst>
          </p:cNvPr>
          <p:cNvSpPr/>
          <p:nvPr/>
        </p:nvSpPr>
        <p:spPr>
          <a:xfrm>
            <a:off x="604605" y="1139790"/>
            <a:ext cx="434459" cy="434459"/>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4" name="Text 2">
            <a:extLst>
              <a:ext uri="{FF2B5EF4-FFF2-40B4-BE49-F238E27FC236}">
                <a16:creationId xmlns:a16="http://schemas.microsoft.com/office/drawing/2014/main" id="{D3864114-BE6B-C697-6C26-BE0D044FCFF6}"/>
              </a:ext>
            </a:extLst>
          </p:cNvPr>
          <p:cNvSpPr/>
          <p:nvPr/>
        </p:nvSpPr>
        <p:spPr>
          <a:xfrm>
            <a:off x="756648" y="1204917"/>
            <a:ext cx="130254" cy="304086"/>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1</a:t>
            </a:r>
            <a:endParaRPr lang="en-US" sz="2350" dirty="0"/>
          </a:p>
        </p:txBody>
      </p:sp>
      <p:sp>
        <p:nvSpPr>
          <p:cNvPr id="5" name="Text 3">
            <a:extLst>
              <a:ext uri="{FF2B5EF4-FFF2-40B4-BE49-F238E27FC236}">
                <a16:creationId xmlns:a16="http://schemas.microsoft.com/office/drawing/2014/main" id="{6083A526-23D5-2ED0-F454-C7425420C53F}"/>
              </a:ext>
            </a:extLst>
          </p:cNvPr>
          <p:cNvSpPr/>
          <p:nvPr/>
        </p:nvSpPr>
        <p:spPr>
          <a:xfrm>
            <a:off x="1232064" y="1139790"/>
            <a:ext cx="3049548" cy="316825"/>
          </a:xfrm>
          <a:prstGeom prst="rect">
            <a:avLst/>
          </a:prstGeom>
          <a:noFill/>
          <a:ln/>
        </p:spPr>
        <p:txBody>
          <a:bodyPr wrap="none" lIns="0" tIns="0" rIns="0" bIns="0" rtlCol="0" anchor="t"/>
          <a:lstStyle/>
          <a:p>
            <a:pPr marL="0" indent="0">
              <a:lnSpc>
                <a:spcPts val="2450"/>
              </a:lnSpc>
              <a:buNone/>
            </a:pPr>
            <a:r>
              <a:rPr lang="en-US" sz="1950" b="1" dirty="0">
                <a:solidFill>
                  <a:srgbClr val="272525"/>
                </a:solidFill>
                <a:latin typeface="Inter" panose="020B0604020202020204" charset="0"/>
                <a:ea typeface="Inter" panose="020B0604020202020204" charset="0"/>
                <a:cs typeface="Petrona Bold" pitchFamily="34" charset="-120"/>
              </a:rPr>
              <a:t>Importance of Drug Safety</a:t>
            </a:r>
            <a:endParaRPr lang="en-US" sz="1950" b="1" dirty="0">
              <a:latin typeface="Inter" panose="020B0604020202020204" charset="0"/>
              <a:ea typeface="Inter" panose="020B0604020202020204" charset="0"/>
            </a:endParaRPr>
          </a:p>
        </p:txBody>
      </p:sp>
      <p:sp>
        <p:nvSpPr>
          <p:cNvPr id="8" name="Text 4">
            <a:extLst>
              <a:ext uri="{FF2B5EF4-FFF2-40B4-BE49-F238E27FC236}">
                <a16:creationId xmlns:a16="http://schemas.microsoft.com/office/drawing/2014/main" id="{C46597F0-EF89-3305-B211-2C80A484EBAA}"/>
              </a:ext>
            </a:extLst>
          </p:cNvPr>
          <p:cNvSpPr/>
          <p:nvPr/>
        </p:nvSpPr>
        <p:spPr>
          <a:xfrm>
            <a:off x="1232064" y="1572463"/>
            <a:ext cx="3172301" cy="1634173"/>
          </a:xfrm>
          <a:prstGeom prst="rect">
            <a:avLst/>
          </a:prstGeom>
          <a:noFill/>
          <a:ln/>
        </p:spPr>
        <p:txBody>
          <a:bodyPr wrap="squar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Drugs save lives, but some may be too toxic for safe human use. Extensive testing is required to determine toxicity, which is a time-consuming process</a:t>
            </a:r>
            <a:endParaRPr lang="en-US" sz="1500" dirty="0"/>
          </a:p>
        </p:txBody>
      </p:sp>
      <p:sp>
        <p:nvSpPr>
          <p:cNvPr id="9" name="Shape 5">
            <a:extLst>
              <a:ext uri="{FF2B5EF4-FFF2-40B4-BE49-F238E27FC236}">
                <a16:creationId xmlns:a16="http://schemas.microsoft.com/office/drawing/2014/main" id="{8C1E4A4C-44D4-ED8F-F6C3-387FB58D5649}"/>
              </a:ext>
            </a:extLst>
          </p:cNvPr>
          <p:cNvSpPr/>
          <p:nvPr/>
        </p:nvSpPr>
        <p:spPr>
          <a:xfrm>
            <a:off x="4597366" y="1139790"/>
            <a:ext cx="434459" cy="434459"/>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10" name="Text 6">
            <a:extLst>
              <a:ext uri="{FF2B5EF4-FFF2-40B4-BE49-F238E27FC236}">
                <a16:creationId xmlns:a16="http://schemas.microsoft.com/office/drawing/2014/main" id="{8FFEB0F3-4C45-0733-722C-91D68DB67A3D}"/>
              </a:ext>
            </a:extLst>
          </p:cNvPr>
          <p:cNvSpPr/>
          <p:nvPr/>
        </p:nvSpPr>
        <p:spPr>
          <a:xfrm>
            <a:off x="4728334" y="1204917"/>
            <a:ext cx="172522" cy="304086"/>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2</a:t>
            </a:r>
            <a:endParaRPr lang="en-US" sz="2350" dirty="0"/>
          </a:p>
        </p:txBody>
      </p:sp>
      <p:sp>
        <p:nvSpPr>
          <p:cNvPr id="11" name="Text 7">
            <a:extLst>
              <a:ext uri="{FF2B5EF4-FFF2-40B4-BE49-F238E27FC236}">
                <a16:creationId xmlns:a16="http://schemas.microsoft.com/office/drawing/2014/main" id="{FF1A4E01-91B3-26FB-C51C-D3194DADB5C8}"/>
              </a:ext>
            </a:extLst>
          </p:cNvPr>
          <p:cNvSpPr/>
          <p:nvPr/>
        </p:nvSpPr>
        <p:spPr>
          <a:xfrm>
            <a:off x="5224825" y="1139790"/>
            <a:ext cx="4373752" cy="633651"/>
          </a:xfrm>
          <a:prstGeom prst="rect">
            <a:avLst/>
          </a:prstGeom>
          <a:noFill/>
          <a:ln/>
        </p:spPr>
        <p:txBody>
          <a:bodyPr wrap="square" lIns="0" tIns="0" rIns="0" bIns="0" rtlCol="0" anchor="t"/>
          <a:lstStyle/>
          <a:p>
            <a:pPr marL="0" indent="0">
              <a:lnSpc>
                <a:spcPts val="2450"/>
              </a:lnSpc>
              <a:buNone/>
            </a:pPr>
            <a:r>
              <a:rPr lang="en-US" sz="1950" b="1" dirty="0">
                <a:solidFill>
                  <a:srgbClr val="272525"/>
                </a:solidFill>
                <a:latin typeface="Inter" panose="020B0604020202020204" charset="0"/>
                <a:ea typeface="Inter" panose="020B0604020202020204" charset="0"/>
                <a:cs typeface="Petrona Bold" pitchFamily="34" charset="-120"/>
              </a:rPr>
              <a:t>Challenges in Traditional Testing</a:t>
            </a:r>
            <a:endParaRPr lang="en-US" sz="1950" b="1" dirty="0">
              <a:latin typeface="Inter" panose="020B0604020202020204" charset="0"/>
              <a:ea typeface="Inter" panose="020B0604020202020204" charset="0"/>
            </a:endParaRPr>
          </a:p>
        </p:txBody>
      </p:sp>
      <p:sp>
        <p:nvSpPr>
          <p:cNvPr id="12" name="Text 8">
            <a:extLst>
              <a:ext uri="{FF2B5EF4-FFF2-40B4-BE49-F238E27FC236}">
                <a16:creationId xmlns:a16="http://schemas.microsoft.com/office/drawing/2014/main" id="{15537838-1765-CB51-A11A-6009AE95B056}"/>
              </a:ext>
            </a:extLst>
          </p:cNvPr>
          <p:cNvSpPr/>
          <p:nvPr/>
        </p:nvSpPr>
        <p:spPr>
          <a:xfrm>
            <a:off x="5285439" y="1577710"/>
            <a:ext cx="3172301" cy="1853803"/>
          </a:xfrm>
          <a:prstGeom prst="rect">
            <a:avLst/>
          </a:prstGeom>
          <a:noFill/>
          <a:ln/>
        </p:spPr>
        <p:txBody>
          <a:bodyPr wrap="square" lIns="0" tIns="0" rIns="0" bIns="0" rtlCol="0" anchor="t"/>
          <a:lstStyle/>
          <a:p>
            <a:pPr marL="0" indent="0">
              <a:lnSpc>
                <a:spcPts val="2400"/>
              </a:lnSpc>
              <a:buNone/>
            </a:pPr>
            <a:r>
              <a:rPr lang="en-US" sz="1500" dirty="0">
                <a:solidFill>
                  <a:srgbClr val="272525"/>
                </a:solidFill>
                <a:latin typeface="Inter" pitchFamily="34" charset="0"/>
                <a:ea typeface="Inter" pitchFamily="34" charset="-122"/>
                <a:cs typeface="Inter" pitchFamily="34" charset="-120"/>
              </a:rPr>
              <a:t>Conventional toxicity assessment involves testing on large populations, monitoring side effects, and conducting chemical analyses, leading to delays in drug discovery.</a:t>
            </a:r>
            <a:endParaRPr lang="en-US" sz="1500" dirty="0"/>
          </a:p>
        </p:txBody>
      </p:sp>
      <p:sp>
        <p:nvSpPr>
          <p:cNvPr id="41" name="Shape 1">
            <a:extLst>
              <a:ext uri="{FF2B5EF4-FFF2-40B4-BE49-F238E27FC236}">
                <a16:creationId xmlns:a16="http://schemas.microsoft.com/office/drawing/2014/main" id="{AB098579-9A41-B09F-D3D7-E798FDD08573}"/>
              </a:ext>
            </a:extLst>
          </p:cNvPr>
          <p:cNvSpPr/>
          <p:nvPr/>
        </p:nvSpPr>
        <p:spPr>
          <a:xfrm>
            <a:off x="617022" y="3676808"/>
            <a:ext cx="434459" cy="434459"/>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42" name="Text 2">
            <a:extLst>
              <a:ext uri="{FF2B5EF4-FFF2-40B4-BE49-F238E27FC236}">
                <a16:creationId xmlns:a16="http://schemas.microsoft.com/office/drawing/2014/main" id="{257BFD6E-5115-4FFB-AB99-F09830AB166C}"/>
              </a:ext>
            </a:extLst>
          </p:cNvPr>
          <p:cNvSpPr/>
          <p:nvPr/>
        </p:nvSpPr>
        <p:spPr>
          <a:xfrm>
            <a:off x="769065" y="3741935"/>
            <a:ext cx="130254" cy="304086"/>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rPr>
              <a:t>3</a:t>
            </a:r>
            <a:endParaRPr lang="en-US" sz="2350" dirty="0"/>
          </a:p>
        </p:txBody>
      </p:sp>
      <p:sp>
        <p:nvSpPr>
          <p:cNvPr id="43" name="Text 3">
            <a:extLst>
              <a:ext uri="{FF2B5EF4-FFF2-40B4-BE49-F238E27FC236}">
                <a16:creationId xmlns:a16="http://schemas.microsoft.com/office/drawing/2014/main" id="{C4267B2C-97A5-9A3D-9345-1E2E13867944}"/>
              </a:ext>
            </a:extLst>
          </p:cNvPr>
          <p:cNvSpPr/>
          <p:nvPr/>
        </p:nvSpPr>
        <p:spPr>
          <a:xfrm>
            <a:off x="1244481" y="3676808"/>
            <a:ext cx="3049548" cy="316825"/>
          </a:xfrm>
          <a:prstGeom prst="rect">
            <a:avLst/>
          </a:prstGeom>
          <a:noFill/>
          <a:ln/>
        </p:spPr>
        <p:txBody>
          <a:bodyPr wrap="none" lIns="0" tIns="0" rIns="0" bIns="0" rtlCol="0" anchor="t"/>
          <a:lstStyle/>
          <a:p>
            <a:pPr marL="0" indent="0">
              <a:lnSpc>
                <a:spcPts val="2450"/>
              </a:lnSpc>
              <a:buNone/>
            </a:pPr>
            <a:r>
              <a:rPr lang="en-US" sz="1950" b="1" dirty="0">
                <a:latin typeface="Inter" panose="020B0604020202020204" charset="0"/>
                <a:ea typeface="Inter" panose="020B0604020202020204" charset="0"/>
              </a:rPr>
              <a:t>Objective</a:t>
            </a:r>
          </a:p>
        </p:txBody>
      </p:sp>
      <p:sp>
        <p:nvSpPr>
          <p:cNvPr id="44" name="Text 4">
            <a:extLst>
              <a:ext uri="{FF2B5EF4-FFF2-40B4-BE49-F238E27FC236}">
                <a16:creationId xmlns:a16="http://schemas.microsoft.com/office/drawing/2014/main" id="{42AC59CB-1EBC-3D3F-C3B5-CADAE06F5999}"/>
              </a:ext>
            </a:extLst>
          </p:cNvPr>
          <p:cNvSpPr/>
          <p:nvPr/>
        </p:nvSpPr>
        <p:spPr>
          <a:xfrm>
            <a:off x="1244481" y="4109481"/>
            <a:ext cx="3301901" cy="1634173"/>
          </a:xfrm>
          <a:prstGeom prst="rect">
            <a:avLst/>
          </a:prstGeom>
          <a:noFill/>
          <a:ln/>
        </p:spPr>
        <p:txBody>
          <a:bodyPr wrap="square" lIns="0" tIns="0" rIns="0" bIns="0" rtlCol="0" anchor="t"/>
          <a:lstStyle/>
          <a:p>
            <a:pPr marL="0" indent="0">
              <a:lnSpc>
                <a:spcPts val="2400"/>
              </a:lnSpc>
              <a:buNone/>
            </a:pPr>
            <a:r>
              <a:rPr lang="en-US" sz="1500" dirty="0">
                <a:latin typeface="Inter" panose="020B0604020202020204" charset="0"/>
                <a:ea typeface="Inter" panose="020B0604020202020204" charset="0"/>
              </a:rPr>
              <a:t>This study aims to determine drug toxicity by using computational methods as an alternative to traditional lab tests, particularly Graph Neural Network architectures</a:t>
            </a:r>
          </a:p>
        </p:txBody>
      </p:sp>
      <p:sp>
        <p:nvSpPr>
          <p:cNvPr id="45" name="Shape 5">
            <a:extLst>
              <a:ext uri="{FF2B5EF4-FFF2-40B4-BE49-F238E27FC236}">
                <a16:creationId xmlns:a16="http://schemas.microsoft.com/office/drawing/2014/main" id="{08DF6AD8-338A-3438-5C03-0F89CE86ADA2}"/>
              </a:ext>
            </a:extLst>
          </p:cNvPr>
          <p:cNvSpPr/>
          <p:nvPr/>
        </p:nvSpPr>
        <p:spPr>
          <a:xfrm>
            <a:off x="4609783" y="3676808"/>
            <a:ext cx="434459" cy="434459"/>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46" name="Text 6">
            <a:extLst>
              <a:ext uri="{FF2B5EF4-FFF2-40B4-BE49-F238E27FC236}">
                <a16:creationId xmlns:a16="http://schemas.microsoft.com/office/drawing/2014/main" id="{96CA658A-9D7C-C58C-9947-BAFB54EB2E0B}"/>
              </a:ext>
            </a:extLst>
          </p:cNvPr>
          <p:cNvSpPr/>
          <p:nvPr/>
        </p:nvSpPr>
        <p:spPr>
          <a:xfrm>
            <a:off x="4740751" y="3741935"/>
            <a:ext cx="172522" cy="304086"/>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rPr>
              <a:t>4</a:t>
            </a:r>
            <a:endParaRPr lang="en-US" sz="2350" dirty="0"/>
          </a:p>
        </p:txBody>
      </p:sp>
      <p:sp>
        <p:nvSpPr>
          <p:cNvPr id="47" name="Text 7">
            <a:extLst>
              <a:ext uri="{FF2B5EF4-FFF2-40B4-BE49-F238E27FC236}">
                <a16:creationId xmlns:a16="http://schemas.microsoft.com/office/drawing/2014/main" id="{1C794FAE-DE78-0A87-F219-F9413EC2421F}"/>
              </a:ext>
            </a:extLst>
          </p:cNvPr>
          <p:cNvSpPr/>
          <p:nvPr/>
        </p:nvSpPr>
        <p:spPr>
          <a:xfrm>
            <a:off x="5237242" y="3676808"/>
            <a:ext cx="3726467" cy="633651"/>
          </a:xfrm>
          <a:prstGeom prst="rect">
            <a:avLst/>
          </a:prstGeom>
          <a:noFill/>
          <a:ln/>
        </p:spPr>
        <p:txBody>
          <a:bodyPr wrap="square" lIns="0" tIns="0" rIns="0" bIns="0" rtlCol="0" anchor="t"/>
          <a:lstStyle/>
          <a:p>
            <a:pPr marL="0" indent="0">
              <a:lnSpc>
                <a:spcPts val="2450"/>
              </a:lnSpc>
              <a:buNone/>
            </a:pPr>
            <a:r>
              <a:rPr lang="en-US" sz="1950" b="1" dirty="0">
                <a:solidFill>
                  <a:srgbClr val="272525"/>
                </a:solidFill>
                <a:latin typeface="Inter" panose="020B0604020202020204" charset="0"/>
                <a:ea typeface="Inter" panose="020B0604020202020204" charset="0"/>
                <a:cs typeface="Petrona Bold" pitchFamily="34" charset="-120"/>
              </a:rPr>
              <a:t>ML to the rescue !!</a:t>
            </a:r>
            <a:endParaRPr lang="en-US" sz="1950" dirty="0">
              <a:latin typeface="Inter" panose="020B0604020202020204" charset="0"/>
              <a:ea typeface="Inter" panose="020B0604020202020204" charset="0"/>
            </a:endParaRPr>
          </a:p>
        </p:txBody>
      </p:sp>
      <p:sp>
        <p:nvSpPr>
          <p:cNvPr id="48" name="Text 8">
            <a:extLst>
              <a:ext uri="{FF2B5EF4-FFF2-40B4-BE49-F238E27FC236}">
                <a16:creationId xmlns:a16="http://schemas.microsoft.com/office/drawing/2014/main" id="{02E22580-307F-F1A9-FF6F-B2D8730E9151}"/>
              </a:ext>
            </a:extLst>
          </p:cNvPr>
          <p:cNvSpPr/>
          <p:nvPr/>
        </p:nvSpPr>
        <p:spPr>
          <a:xfrm>
            <a:off x="5297856" y="4114728"/>
            <a:ext cx="3172301" cy="1853803"/>
          </a:xfrm>
          <a:prstGeom prst="rect">
            <a:avLst/>
          </a:prstGeom>
          <a:noFill/>
          <a:ln/>
        </p:spPr>
        <p:txBody>
          <a:bodyPr wrap="square" lIns="0" tIns="0" rIns="0" bIns="0" rtlCol="0" anchor="t"/>
          <a:lstStyle/>
          <a:p>
            <a:pPr marL="0" indent="0">
              <a:lnSpc>
                <a:spcPts val="2400"/>
              </a:lnSpc>
              <a:buNone/>
            </a:pPr>
            <a:r>
              <a:rPr lang="en-US" sz="1500" dirty="0">
                <a:latin typeface="Inter" panose="020B0604020202020204" charset="0"/>
                <a:ea typeface="Inter" panose="020B0604020202020204" charset="0"/>
              </a:rPr>
              <a:t>Machine learning, especially Graph Neural Networks (GNNs), is leveraged for toxicity classification, offering an efficient solution for this complex problem, saving time and resources</a:t>
            </a:r>
          </a:p>
        </p:txBody>
      </p:sp>
      <p:sp>
        <p:nvSpPr>
          <p:cNvPr id="63" name="Shape 1">
            <a:extLst>
              <a:ext uri="{FF2B5EF4-FFF2-40B4-BE49-F238E27FC236}">
                <a16:creationId xmlns:a16="http://schemas.microsoft.com/office/drawing/2014/main" id="{78109074-8074-1228-C192-6F74649786BC}"/>
              </a:ext>
            </a:extLst>
          </p:cNvPr>
          <p:cNvSpPr/>
          <p:nvPr/>
        </p:nvSpPr>
        <p:spPr>
          <a:xfrm>
            <a:off x="564005" y="6226254"/>
            <a:ext cx="434459" cy="434459"/>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64" name="Text 2">
            <a:extLst>
              <a:ext uri="{FF2B5EF4-FFF2-40B4-BE49-F238E27FC236}">
                <a16:creationId xmlns:a16="http://schemas.microsoft.com/office/drawing/2014/main" id="{5B45B7FE-9702-0275-817B-485D218B68AB}"/>
              </a:ext>
            </a:extLst>
          </p:cNvPr>
          <p:cNvSpPr/>
          <p:nvPr/>
        </p:nvSpPr>
        <p:spPr>
          <a:xfrm>
            <a:off x="716048" y="6291381"/>
            <a:ext cx="130254" cy="304086"/>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rPr>
              <a:t>5</a:t>
            </a:r>
            <a:endParaRPr lang="en-US" sz="2350" dirty="0"/>
          </a:p>
        </p:txBody>
      </p:sp>
      <p:sp>
        <p:nvSpPr>
          <p:cNvPr id="65" name="Text 3">
            <a:extLst>
              <a:ext uri="{FF2B5EF4-FFF2-40B4-BE49-F238E27FC236}">
                <a16:creationId xmlns:a16="http://schemas.microsoft.com/office/drawing/2014/main" id="{B8C8CD93-3CCC-D45A-9F70-0A9E7C407D5B}"/>
              </a:ext>
            </a:extLst>
          </p:cNvPr>
          <p:cNvSpPr/>
          <p:nvPr/>
        </p:nvSpPr>
        <p:spPr>
          <a:xfrm>
            <a:off x="1191464" y="6226254"/>
            <a:ext cx="3049548" cy="316825"/>
          </a:xfrm>
          <a:prstGeom prst="rect">
            <a:avLst/>
          </a:prstGeom>
          <a:noFill/>
          <a:ln/>
        </p:spPr>
        <p:txBody>
          <a:bodyPr wrap="none" lIns="0" tIns="0" rIns="0" bIns="0" rtlCol="0" anchor="t"/>
          <a:lstStyle/>
          <a:p>
            <a:pPr marL="0" indent="0">
              <a:lnSpc>
                <a:spcPts val="2450"/>
              </a:lnSpc>
              <a:buNone/>
            </a:pPr>
            <a:r>
              <a:rPr lang="en-US" sz="1950" b="1" dirty="0">
                <a:latin typeface="Inter" panose="020B0604020202020204" charset="0"/>
                <a:ea typeface="Inter" panose="020B0604020202020204" charset="0"/>
              </a:rPr>
              <a:t>The challenge</a:t>
            </a:r>
          </a:p>
        </p:txBody>
      </p:sp>
      <p:sp>
        <p:nvSpPr>
          <p:cNvPr id="66" name="Text 4">
            <a:extLst>
              <a:ext uri="{FF2B5EF4-FFF2-40B4-BE49-F238E27FC236}">
                <a16:creationId xmlns:a16="http://schemas.microsoft.com/office/drawing/2014/main" id="{9A65FC60-E9C2-D944-F4DD-7EAFA0E067CF}"/>
              </a:ext>
            </a:extLst>
          </p:cNvPr>
          <p:cNvSpPr/>
          <p:nvPr/>
        </p:nvSpPr>
        <p:spPr>
          <a:xfrm>
            <a:off x="1191464" y="6658927"/>
            <a:ext cx="3172301" cy="1634173"/>
          </a:xfrm>
          <a:prstGeom prst="rect">
            <a:avLst/>
          </a:prstGeom>
          <a:noFill/>
          <a:ln/>
        </p:spPr>
        <p:txBody>
          <a:bodyPr wrap="square" lIns="0" tIns="0" rIns="0" bIns="0" rtlCol="0" anchor="t"/>
          <a:lstStyle/>
          <a:p>
            <a:pPr marL="0" indent="0">
              <a:lnSpc>
                <a:spcPts val="2400"/>
              </a:lnSpc>
              <a:buNone/>
            </a:pPr>
            <a:r>
              <a:rPr lang="en-US" sz="1500" dirty="0">
                <a:latin typeface="Inter" panose="020B0604020202020204" charset="0"/>
                <a:ea typeface="Inter" panose="020B0604020202020204" charset="0"/>
              </a:rPr>
              <a:t>We only have the drugs (represented as SMILES code) and it’s toxicity label (0 or 1). Absence of any feature vector makes the classification challenging</a:t>
            </a:r>
          </a:p>
        </p:txBody>
      </p:sp>
      <p:sp>
        <p:nvSpPr>
          <p:cNvPr id="67" name="Shape 5">
            <a:extLst>
              <a:ext uri="{FF2B5EF4-FFF2-40B4-BE49-F238E27FC236}">
                <a16:creationId xmlns:a16="http://schemas.microsoft.com/office/drawing/2014/main" id="{3A6E22B6-E105-CC4A-E55B-CEDDEC07FE73}"/>
              </a:ext>
            </a:extLst>
          </p:cNvPr>
          <p:cNvSpPr/>
          <p:nvPr/>
        </p:nvSpPr>
        <p:spPr>
          <a:xfrm>
            <a:off x="4556766" y="6226254"/>
            <a:ext cx="434459" cy="434459"/>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68" name="Text 6">
            <a:extLst>
              <a:ext uri="{FF2B5EF4-FFF2-40B4-BE49-F238E27FC236}">
                <a16:creationId xmlns:a16="http://schemas.microsoft.com/office/drawing/2014/main" id="{50409256-5D5F-9D77-4C21-633F09065A09}"/>
              </a:ext>
            </a:extLst>
          </p:cNvPr>
          <p:cNvSpPr/>
          <p:nvPr/>
        </p:nvSpPr>
        <p:spPr>
          <a:xfrm>
            <a:off x="4687734" y="6291381"/>
            <a:ext cx="172522" cy="304086"/>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rPr>
              <a:t>6</a:t>
            </a:r>
            <a:endParaRPr lang="en-US" sz="2350" dirty="0"/>
          </a:p>
        </p:txBody>
      </p:sp>
      <p:sp>
        <p:nvSpPr>
          <p:cNvPr id="69" name="Text 7">
            <a:extLst>
              <a:ext uri="{FF2B5EF4-FFF2-40B4-BE49-F238E27FC236}">
                <a16:creationId xmlns:a16="http://schemas.microsoft.com/office/drawing/2014/main" id="{71DDDB68-B8AA-3C4A-CBAB-1F6437042ECF}"/>
              </a:ext>
            </a:extLst>
          </p:cNvPr>
          <p:cNvSpPr/>
          <p:nvPr/>
        </p:nvSpPr>
        <p:spPr>
          <a:xfrm>
            <a:off x="5184225" y="6226254"/>
            <a:ext cx="3726467" cy="633651"/>
          </a:xfrm>
          <a:prstGeom prst="rect">
            <a:avLst/>
          </a:prstGeom>
          <a:noFill/>
          <a:ln/>
        </p:spPr>
        <p:txBody>
          <a:bodyPr wrap="square" lIns="0" tIns="0" rIns="0" bIns="0" rtlCol="0" anchor="t"/>
          <a:lstStyle/>
          <a:p>
            <a:pPr marL="0" indent="0">
              <a:lnSpc>
                <a:spcPts val="2450"/>
              </a:lnSpc>
              <a:buNone/>
            </a:pPr>
            <a:r>
              <a:rPr lang="en-US" sz="1950" b="1" dirty="0">
                <a:latin typeface="Inter" panose="020B0604020202020204" charset="0"/>
                <a:ea typeface="Inter" panose="020B0604020202020204" charset="0"/>
              </a:rPr>
              <a:t>Molecules To Features</a:t>
            </a:r>
          </a:p>
        </p:txBody>
      </p:sp>
      <p:sp>
        <p:nvSpPr>
          <p:cNvPr id="70" name="Text 8">
            <a:extLst>
              <a:ext uri="{FF2B5EF4-FFF2-40B4-BE49-F238E27FC236}">
                <a16:creationId xmlns:a16="http://schemas.microsoft.com/office/drawing/2014/main" id="{1C682582-1435-488D-5B56-696F6880B3A9}"/>
              </a:ext>
            </a:extLst>
          </p:cNvPr>
          <p:cNvSpPr/>
          <p:nvPr/>
        </p:nvSpPr>
        <p:spPr>
          <a:xfrm>
            <a:off x="5285439" y="6658927"/>
            <a:ext cx="3172301" cy="1853803"/>
          </a:xfrm>
          <a:prstGeom prst="rect">
            <a:avLst/>
          </a:prstGeom>
          <a:noFill/>
          <a:ln/>
        </p:spPr>
        <p:txBody>
          <a:bodyPr wrap="square" lIns="0" tIns="0" rIns="0" bIns="0" rtlCol="0" anchor="t"/>
          <a:lstStyle/>
          <a:p>
            <a:pPr marL="0" indent="0">
              <a:lnSpc>
                <a:spcPts val="2400"/>
              </a:lnSpc>
              <a:buNone/>
            </a:pPr>
            <a:r>
              <a:rPr lang="en-US" sz="1500" dirty="0">
                <a:latin typeface="Inter" panose="020B0604020202020204" charset="0"/>
                <a:ea typeface="Inter" panose="020B0604020202020204" charset="0"/>
              </a:rPr>
              <a:t>We begin by extracting feature vectors from these SMILES code itself!! After that, GNNs are used to learn and classify toxicity of these drugs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P spid="10" grpId="0" animBg="1"/>
      <p:bldP spid="11" grpId="0" animBg="1"/>
      <p:bldP spid="12" grpId="0" animBg="1"/>
      <p:bldP spid="41" grpId="0" animBg="1"/>
      <p:bldP spid="42" grpId="0" animBg="1"/>
      <p:bldP spid="43" grpId="0" animBg="1"/>
      <p:bldP spid="44" grpId="0" animBg="1"/>
      <p:bldP spid="45" grpId="0" animBg="1"/>
      <p:bldP spid="46" grpId="0" animBg="1"/>
      <p:bldP spid="47" grpId="0" animBg="1"/>
      <p:bldP spid="48" grpId="0" animBg="1"/>
      <p:bldP spid="63" grpId="0" animBg="1"/>
      <p:bldP spid="64" grpId="0" animBg="1"/>
      <p:bldP spid="65" grpId="0" animBg="1"/>
      <p:bldP spid="66" grpId="0" animBg="1"/>
      <p:bldP spid="67" grpId="0" animBg="1"/>
      <p:bldP spid="68" grpId="0" animBg="1"/>
      <p:bldP spid="69" grpId="0" animBg="1"/>
      <p:bldP spid="7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EAEE1-DB17-79D6-F5E7-BA71E6E9202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159BD55-DFBA-E81E-C53C-EF417558D1FF}"/>
              </a:ext>
            </a:extLst>
          </p:cNvPr>
          <p:cNvSpPr/>
          <p:nvPr/>
        </p:nvSpPr>
        <p:spPr>
          <a:xfrm>
            <a:off x="793790" y="448413"/>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Results and Analysis</a:t>
            </a:r>
            <a:endParaRPr lang="en-US" sz="4650" dirty="0"/>
          </a:p>
        </p:txBody>
      </p:sp>
      <p:sp>
        <p:nvSpPr>
          <p:cNvPr id="6" name="Text 0">
            <a:extLst>
              <a:ext uri="{FF2B5EF4-FFF2-40B4-BE49-F238E27FC236}">
                <a16:creationId xmlns:a16="http://schemas.microsoft.com/office/drawing/2014/main" id="{7AC3FDA7-754E-D6ED-C119-1D83050EFC70}"/>
              </a:ext>
            </a:extLst>
          </p:cNvPr>
          <p:cNvSpPr/>
          <p:nvPr/>
        </p:nvSpPr>
        <p:spPr>
          <a:xfrm>
            <a:off x="1503751" y="1426003"/>
            <a:ext cx="5954197" cy="744260"/>
          </a:xfrm>
          <a:prstGeom prst="rect">
            <a:avLst/>
          </a:prstGeom>
          <a:noFill/>
          <a:ln/>
        </p:spPr>
        <p:txBody>
          <a:bodyPr wrap="none" lIns="0" tIns="0" rIns="0" bIns="0" rtlCol="0" anchor="t"/>
          <a:lstStyle/>
          <a:p>
            <a:pPr marL="0" indent="0">
              <a:lnSpc>
                <a:spcPts val="5850"/>
              </a:lnSpc>
              <a:buNone/>
            </a:pPr>
            <a:r>
              <a:rPr lang="en-US" sz="3600" dirty="0"/>
              <a:t>4. </a:t>
            </a:r>
            <a:r>
              <a:rPr lang="en-US" sz="3600" u="sng" dirty="0"/>
              <a:t>F1-score</a:t>
            </a:r>
            <a:r>
              <a:rPr lang="en-US" sz="3600" dirty="0"/>
              <a:t> :-</a:t>
            </a:r>
            <a:endParaRPr lang="en-US" sz="3600" u="sng" dirty="0"/>
          </a:p>
        </p:txBody>
      </p:sp>
      <p:graphicFrame>
        <p:nvGraphicFramePr>
          <p:cNvPr id="4" name="Chart 3">
            <a:extLst>
              <a:ext uri="{FF2B5EF4-FFF2-40B4-BE49-F238E27FC236}">
                <a16:creationId xmlns:a16="http://schemas.microsoft.com/office/drawing/2014/main" id="{0AA9997D-61E4-1B65-2DF3-BE1062C931A4}"/>
              </a:ext>
            </a:extLst>
          </p:cNvPr>
          <p:cNvGraphicFramePr>
            <a:graphicFrameLocks/>
          </p:cNvGraphicFramePr>
          <p:nvPr>
            <p:extLst>
              <p:ext uri="{D42A27DB-BD31-4B8C-83A1-F6EECF244321}">
                <p14:modId xmlns:p14="http://schemas.microsoft.com/office/powerpoint/2010/main" val="3237570138"/>
              </p:ext>
            </p:extLst>
          </p:nvPr>
        </p:nvGraphicFramePr>
        <p:xfrm>
          <a:off x="2676292" y="2403593"/>
          <a:ext cx="10270274" cy="5056573"/>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4F87CA95-2CD0-EB72-A853-B74B31432590}"/>
              </a:ext>
            </a:extLst>
          </p:cNvPr>
          <p:cNvPicPr>
            <a:picLocks noChangeAspect="1"/>
          </p:cNvPicPr>
          <p:nvPr/>
        </p:nvPicPr>
        <p:blipFill>
          <a:blip r:embed="rId4"/>
          <a:stretch>
            <a:fillRect/>
          </a:stretch>
        </p:blipFill>
        <p:spPr>
          <a:xfrm>
            <a:off x="11381922" y="7646953"/>
            <a:ext cx="3248478" cy="571580"/>
          </a:xfrm>
          <a:prstGeom prst="rect">
            <a:avLst/>
          </a:prstGeom>
        </p:spPr>
      </p:pic>
    </p:spTree>
    <p:extLst>
      <p:ext uri="{BB962C8B-B14F-4D97-AF65-F5344CB8AC3E}">
        <p14:creationId xmlns:p14="http://schemas.microsoft.com/office/powerpoint/2010/main" val="101827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C7BBE-C84C-7C83-8071-2F57FC4A50B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0967127-CFAA-B31E-65C6-E900D82B3241}"/>
              </a:ext>
            </a:extLst>
          </p:cNvPr>
          <p:cNvSpPr/>
          <p:nvPr/>
        </p:nvSpPr>
        <p:spPr>
          <a:xfrm>
            <a:off x="793790" y="448413"/>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Results and Analysis</a:t>
            </a:r>
            <a:endParaRPr lang="en-US" sz="4650" dirty="0"/>
          </a:p>
        </p:txBody>
      </p:sp>
      <p:sp>
        <p:nvSpPr>
          <p:cNvPr id="6" name="Text 0">
            <a:extLst>
              <a:ext uri="{FF2B5EF4-FFF2-40B4-BE49-F238E27FC236}">
                <a16:creationId xmlns:a16="http://schemas.microsoft.com/office/drawing/2014/main" id="{3388AFE3-127E-4413-06B2-3CAFB32E6523}"/>
              </a:ext>
            </a:extLst>
          </p:cNvPr>
          <p:cNvSpPr/>
          <p:nvPr/>
        </p:nvSpPr>
        <p:spPr>
          <a:xfrm>
            <a:off x="1503751" y="1426003"/>
            <a:ext cx="5954197" cy="744260"/>
          </a:xfrm>
          <a:prstGeom prst="rect">
            <a:avLst/>
          </a:prstGeom>
          <a:noFill/>
          <a:ln/>
        </p:spPr>
        <p:txBody>
          <a:bodyPr wrap="none" lIns="0" tIns="0" rIns="0" bIns="0" rtlCol="0" anchor="t"/>
          <a:lstStyle/>
          <a:p>
            <a:pPr marL="0" indent="0">
              <a:lnSpc>
                <a:spcPts val="5850"/>
              </a:lnSpc>
              <a:buNone/>
            </a:pPr>
            <a:r>
              <a:rPr lang="en-US" sz="3600" dirty="0"/>
              <a:t>5. </a:t>
            </a:r>
            <a:r>
              <a:rPr lang="en-US" sz="3600" u="sng" dirty="0"/>
              <a:t>ROC-AUC score</a:t>
            </a:r>
            <a:r>
              <a:rPr lang="en-US" sz="3600" dirty="0"/>
              <a:t> :-</a:t>
            </a:r>
            <a:endParaRPr lang="en-US" sz="3600" u="sng" dirty="0"/>
          </a:p>
        </p:txBody>
      </p:sp>
      <p:graphicFrame>
        <p:nvGraphicFramePr>
          <p:cNvPr id="4" name="Chart 3">
            <a:extLst>
              <a:ext uri="{FF2B5EF4-FFF2-40B4-BE49-F238E27FC236}">
                <a16:creationId xmlns:a16="http://schemas.microsoft.com/office/drawing/2014/main" id="{CD3F9D57-6060-E0C7-A212-70E68BBDAA5C}"/>
              </a:ext>
            </a:extLst>
          </p:cNvPr>
          <p:cNvGraphicFramePr>
            <a:graphicFrameLocks/>
          </p:cNvGraphicFramePr>
          <p:nvPr>
            <p:extLst>
              <p:ext uri="{D42A27DB-BD31-4B8C-83A1-F6EECF244321}">
                <p14:modId xmlns:p14="http://schemas.microsoft.com/office/powerpoint/2010/main" val="2483570120"/>
              </p:ext>
            </p:extLst>
          </p:nvPr>
        </p:nvGraphicFramePr>
        <p:xfrm>
          <a:off x="1639228" y="2798956"/>
          <a:ext cx="11195826" cy="4982231"/>
        </p:xfrm>
        <a:graphic>
          <a:graphicData uri="http://schemas.openxmlformats.org/drawingml/2006/chart">
            <c:chart xmlns:c="http://schemas.openxmlformats.org/drawingml/2006/chart" xmlns:r="http://schemas.openxmlformats.org/officeDocument/2006/relationships" r:id="rId3"/>
          </a:graphicData>
        </a:graphic>
      </p:graphicFrame>
      <p:sp>
        <p:nvSpPr>
          <p:cNvPr id="5" name="Thought Bubble: Cloud 4">
            <a:extLst>
              <a:ext uri="{FF2B5EF4-FFF2-40B4-BE49-F238E27FC236}">
                <a16:creationId xmlns:a16="http://schemas.microsoft.com/office/drawing/2014/main" id="{7F08A3DC-A305-83AC-DC5F-E39BDABC1FCF}"/>
              </a:ext>
            </a:extLst>
          </p:cNvPr>
          <p:cNvSpPr/>
          <p:nvPr/>
        </p:nvSpPr>
        <p:spPr>
          <a:xfrm>
            <a:off x="9656956" y="167268"/>
            <a:ext cx="4179654" cy="1639230"/>
          </a:xfrm>
          <a:prstGeom prst="cloud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0AEA27B-13AA-23F7-5B42-F689E54EAB7D}"/>
              </a:ext>
            </a:extLst>
          </p:cNvPr>
          <p:cNvSpPr txBox="1"/>
          <p:nvPr/>
        </p:nvSpPr>
        <p:spPr>
          <a:xfrm>
            <a:off x="10437541" y="525218"/>
            <a:ext cx="2966225" cy="923330"/>
          </a:xfrm>
          <a:prstGeom prst="rect">
            <a:avLst/>
          </a:prstGeom>
          <a:noFill/>
        </p:spPr>
        <p:txBody>
          <a:bodyPr wrap="square" rtlCol="0">
            <a:spAutoFit/>
          </a:bodyPr>
          <a:lstStyle/>
          <a:p>
            <a:r>
              <a:rPr lang="en-IN" dirty="0">
                <a:solidFill>
                  <a:srgbClr val="FF0000"/>
                </a:solidFill>
              </a:rPr>
              <a:t>An ROC-AUC score of 0.5 indicates no predictive performance</a:t>
            </a:r>
          </a:p>
        </p:txBody>
      </p:sp>
      <p:pic>
        <p:nvPicPr>
          <p:cNvPr id="8" name="Picture 7">
            <a:extLst>
              <a:ext uri="{FF2B5EF4-FFF2-40B4-BE49-F238E27FC236}">
                <a16:creationId xmlns:a16="http://schemas.microsoft.com/office/drawing/2014/main" id="{8E03EA2A-8CBB-0F52-7262-807E71DEA103}"/>
              </a:ext>
            </a:extLst>
          </p:cNvPr>
          <p:cNvPicPr>
            <a:picLocks noChangeAspect="1"/>
          </p:cNvPicPr>
          <p:nvPr/>
        </p:nvPicPr>
        <p:blipFill>
          <a:blip r:embed="rId4"/>
          <a:stretch>
            <a:fillRect/>
          </a:stretch>
        </p:blipFill>
        <p:spPr>
          <a:xfrm>
            <a:off x="11381922" y="7646953"/>
            <a:ext cx="3248478" cy="571580"/>
          </a:xfrm>
          <a:prstGeom prst="rect">
            <a:avLst/>
          </a:prstGeom>
        </p:spPr>
      </p:pic>
    </p:spTree>
    <p:extLst>
      <p:ext uri="{BB962C8B-B14F-4D97-AF65-F5344CB8AC3E}">
        <p14:creationId xmlns:p14="http://schemas.microsoft.com/office/powerpoint/2010/main" val="152620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A4257-AC9C-FD51-92AD-518E8DA0B329}"/>
            </a:ext>
          </a:extLst>
        </p:cNvPr>
        <p:cNvGrpSpPr/>
        <p:nvPr/>
      </p:nvGrpSpPr>
      <p:grpSpPr>
        <a:xfrm>
          <a:off x="0" y="0"/>
          <a:ext cx="0" cy="0"/>
          <a:chOff x="0" y="0"/>
          <a:chExt cx="0" cy="0"/>
        </a:xfrm>
      </p:grpSpPr>
      <p:pic>
        <p:nvPicPr>
          <p:cNvPr id="6" name="Picture 5" descr="A white clouds in blue sky&#10;&#10;Description automatically generated">
            <a:extLst>
              <a:ext uri="{FF2B5EF4-FFF2-40B4-BE49-F238E27FC236}">
                <a16:creationId xmlns:a16="http://schemas.microsoft.com/office/drawing/2014/main" id="{C60C013F-4196-A9FF-517B-90CDF4F8F5D0}"/>
              </a:ext>
            </a:extLst>
          </p:cNvPr>
          <p:cNvPicPr>
            <a:picLocks noChangeAspect="1"/>
          </p:cNvPicPr>
          <p:nvPr/>
        </p:nvPicPr>
        <p:blipFill>
          <a:blip r:embed="rId3"/>
          <a:stretch>
            <a:fillRect/>
          </a:stretch>
        </p:blipFill>
        <p:spPr>
          <a:xfrm>
            <a:off x="0" y="-141069"/>
            <a:ext cx="14630400" cy="8511737"/>
          </a:xfrm>
          <a:prstGeom prst="rect">
            <a:avLst/>
          </a:prstGeom>
        </p:spPr>
      </p:pic>
      <p:sp>
        <p:nvSpPr>
          <p:cNvPr id="7" name="TextBox 6">
            <a:extLst>
              <a:ext uri="{FF2B5EF4-FFF2-40B4-BE49-F238E27FC236}">
                <a16:creationId xmlns:a16="http://schemas.microsoft.com/office/drawing/2014/main" id="{CED7975D-37FB-BA00-D2E3-4285D3F57E0D}"/>
              </a:ext>
            </a:extLst>
          </p:cNvPr>
          <p:cNvSpPr txBox="1"/>
          <p:nvPr/>
        </p:nvSpPr>
        <p:spPr>
          <a:xfrm>
            <a:off x="5018050" y="3349588"/>
            <a:ext cx="4114800" cy="1107996"/>
          </a:xfrm>
          <a:prstGeom prst="rect">
            <a:avLst/>
          </a:prstGeom>
          <a:noFill/>
        </p:spPr>
        <p:txBody>
          <a:bodyPr wrap="square" rtlCol="0">
            <a:spAutoFit/>
          </a:bodyPr>
          <a:lstStyle/>
          <a:p>
            <a:r>
              <a:rPr lang="en-IN" sz="6600" b="1" dirty="0"/>
              <a:t>Conclusion</a:t>
            </a:r>
          </a:p>
        </p:txBody>
      </p:sp>
    </p:spTree>
    <p:extLst>
      <p:ext uri="{BB962C8B-B14F-4D97-AF65-F5344CB8AC3E}">
        <p14:creationId xmlns:p14="http://schemas.microsoft.com/office/powerpoint/2010/main" val="1698196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88" y="3211115"/>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a:t>
            </a:r>
            <a:endParaRPr lang="en-US" sz="4650" dirty="0"/>
          </a:p>
        </p:txBody>
      </p:sp>
      <p:sp>
        <p:nvSpPr>
          <p:cNvPr id="4" name="Text 1"/>
          <p:cNvSpPr/>
          <p:nvPr/>
        </p:nvSpPr>
        <p:spPr>
          <a:xfrm>
            <a:off x="793788" y="4295537"/>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study demonstrates the effectiveness of Graph Neural Networks for predicting drug toxicity, leveraging the power of graph representation and embedding strategies. By exploring various GNN architectures and embedding methods, we observe that GCN with Class Imbalance achieve the highest ROC-AUC score of 0.63, by using the embedding as (x + Node2Vec). But this is at the cost of a lower accuracy of 0.71 </a:t>
            </a:r>
            <a:endParaRPr lang="en-US" sz="1750" dirty="0"/>
          </a:p>
        </p:txBody>
      </p:sp>
      <p:sp>
        <p:nvSpPr>
          <p:cNvPr id="5" name="Text 2"/>
          <p:cNvSpPr/>
          <p:nvPr/>
        </p:nvSpPr>
        <p:spPr>
          <a:xfrm>
            <a:off x="793787" y="6002297"/>
            <a:ext cx="13042821" cy="725805"/>
          </a:xfrm>
          <a:prstGeom prst="rect">
            <a:avLst/>
          </a:prstGeom>
          <a:noFill/>
          <a:ln/>
        </p:spPr>
        <p:txBody>
          <a:bodyPr wrap="square" lIns="0" tIns="0" rIns="0" bIns="0" rtlCol="0" anchor="t"/>
          <a:lstStyle/>
          <a:p>
            <a:pPr marL="0" indent="0">
              <a:lnSpc>
                <a:spcPts val="2850"/>
              </a:lnSpc>
              <a:buNone/>
            </a:pPr>
            <a:endParaRPr lang="en-US" sz="1750" dirty="0"/>
          </a:p>
        </p:txBody>
      </p:sp>
      <p:pic>
        <p:nvPicPr>
          <p:cNvPr id="6" name="Picture 5">
            <a:extLst>
              <a:ext uri="{FF2B5EF4-FFF2-40B4-BE49-F238E27FC236}">
                <a16:creationId xmlns:a16="http://schemas.microsoft.com/office/drawing/2014/main" id="{45E6C6E7-6FB4-A7F3-58EF-573D95E30FED}"/>
              </a:ext>
            </a:extLst>
          </p:cNvPr>
          <p:cNvPicPr>
            <a:picLocks noChangeAspect="1"/>
          </p:cNvPicPr>
          <p:nvPr/>
        </p:nvPicPr>
        <p:blipFill>
          <a:blip r:embed="rId4"/>
          <a:stretch>
            <a:fillRect/>
          </a:stretch>
        </p:blipFill>
        <p:spPr>
          <a:xfrm>
            <a:off x="11381922" y="7658020"/>
            <a:ext cx="3248478" cy="571580"/>
          </a:xfrm>
          <a:prstGeom prst="rect">
            <a:avLst/>
          </a:prstGeom>
        </p:spPr>
      </p:pic>
      <p:sp>
        <p:nvSpPr>
          <p:cNvPr id="7" name="Text 1">
            <a:extLst>
              <a:ext uri="{FF2B5EF4-FFF2-40B4-BE49-F238E27FC236}">
                <a16:creationId xmlns:a16="http://schemas.microsoft.com/office/drawing/2014/main" id="{9268078C-D2C5-D7EE-428B-9FAEEECA6EC3}"/>
              </a:ext>
            </a:extLst>
          </p:cNvPr>
          <p:cNvSpPr/>
          <p:nvPr/>
        </p:nvSpPr>
        <p:spPr>
          <a:xfrm>
            <a:off x="793786" y="5995722"/>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next best model is the </a:t>
            </a:r>
            <a:r>
              <a:rPr lang="en-US" sz="1750" dirty="0" err="1">
                <a:solidFill>
                  <a:srgbClr val="272525"/>
                </a:solidFill>
                <a:latin typeface="Inter" pitchFamily="34" charset="0"/>
                <a:ea typeface="Inter" pitchFamily="34" charset="-122"/>
                <a:cs typeface="Inter" pitchFamily="34" charset="-120"/>
              </a:rPr>
              <a:t>Tranformers</a:t>
            </a:r>
            <a:r>
              <a:rPr lang="en-US" sz="1750" dirty="0">
                <a:solidFill>
                  <a:srgbClr val="272525"/>
                </a:solidFill>
                <a:latin typeface="Inter" pitchFamily="34" charset="0"/>
                <a:ea typeface="Inter" pitchFamily="34" charset="-122"/>
                <a:cs typeface="Inter" pitchFamily="34" charset="-120"/>
              </a:rPr>
              <a:t> architecture with Class Imbalance. It yields an ROC-AUC score of 0.58, and achieved a higher accuracy of 0.79* This result was achieved again when (x + Node2Vec) was used as the embedding</a:t>
            </a:r>
            <a:endParaRPr lang="en-US" sz="1750" dirty="0"/>
          </a:p>
        </p:txBody>
      </p:sp>
      <p:sp>
        <p:nvSpPr>
          <p:cNvPr id="8" name="Text 2">
            <a:extLst>
              <a:ext uri="{FF2B5EF4-FFF2-40B4-BE49-F238E27FC236}">
                <a16:creationId xmlns:a16="http://schemas.microsoft.com/office/drawing/2014/main" id="{4CB9D28A-A87C-1C28-8711-017381EB98E4}"/>
              </a:ext>
            </a:extLst>
          </p:cNvPr>
          <p:cNvSpPr/>
          <p:nvPr/>
        </p:nvSpPr>
        <p:spPr>
          <a:xfrm>
            <a:off x="946187" y="7107468"/>
            <a:ext cx="13042821"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9" name="Text 1">
            <a:extLst>
              <a:ext uri="{FF2B5EF4-FFF2-40B4-BE49-F238E27FC236}">
                <a16:creationId xmlns:a16="http://schemas.microsoft.com/office/drawing/2014/main" id="{3E3AB5F1-9D45-6986-5F31-6F39D50CF758}"/>
              </a:ext>
            </a:extLst>
          </p:cNvPr>
          <p:cNvSpPr/>
          <p:nvPr/>
        </p:nvSpPr>
        <p:spPr>
          <a:xfrm>
            <a:off x="793788" y="7084430"/>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Among the embedding methods, (x + Node2Vec) consistently performed the best and yielded the best results both in terms of Accuracy and ROC-AUC score.</a:t>
            </a:r>
            <a:endParaRPr lang="en-US" sz="1750" dirty="0"/>
          </a:p>
        </p:txBody>
      </p:sp>
      <p:sp>
        <p:nvSpPr>
          <p:cNvPr id="11" name="Thought Bubble: Cloud 10">
            <a:extLst>
              <a:ext uri="{FF2B5EF4-FFF2-40B4-BE49-F238E27FC236}">
                <a16:creationId xmlns:a16="http://schemas.microsoft.com/office/drawing/2014/main" id="{D328936E-74E6-528C-4701-1F6DE339D78D}"/>
              </a:ext>
            </a:extLst>
          </p:cNvPr>
          <p:cNvSpPr/>
          <p:nvPr/>
        </p:nvSpPr>
        <p:spPr>
          <a:xfrm>
            <a:off x="9144001" y="2924746"/>
            <a:ext cx="3579541" cy="1281280"/>
          </a:xfrm>
          <a:prstGeom prst="cloudCallout">
            <a:avLst>
              <a:gd name="adj1" fmla="val -51051"/>
              <a:gd name="adj2" fmla="val 54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998AE269-64F5-EEB0-CB7B-5E067C622EF8}"/>
              </a:ext>
            </a:extLst>
          </p:cNvPr>
          <p:cNvSpPr txBox="1"/>
          <p:nvPr/>
        </p:nvSpPr>
        <p:spPr>
          <a:xfrm>
            <a:off x="9723865" y="3096931"/>
            <a:ext cx="2540336" cy="923330"/>
          </a:xfrm>
          <a:prstGeom prst="rect">
            <a:avLst/>
          </a:prstGeom>
          <a:noFill/>
        </p:spPr>
        <p:txBody>
          <a:bodyPr wrap="square" rtlCol="0">
            <a:spAutoFit/>
          </a:bodyPr>
          <a:lstStyle/>
          <a:p>
            <a:r>
              <a:rPr lang="en-IN" dirty="0">
                <a:solidFill>
                  <a:srgbClr val="FF0000"/>
                </a:solidFill>
              </a:rPr>
              <a:t>*We should not consider models with accuracy 0.91. So, 0.79 is highest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769C4-50FD-2D4C-35AD-C949F6548459}"/>
            </a:ext>
          </a:extLst>
        </p:cNvPr>
        <p:cNvGrpSpPr/>
        <p:nvPr/>
      </p:nvGrpSpPr>
      <p:grpSpPr>
        <a:xfrm>
          <a:off x="0" y="0"/>
          <a:ext cx="0" cy="0"/>
          <a:chOff x="0" y="0"/>
          <a:chExt cx="0" cy="0"/>
        </a:xfrm>
      </p:grpSpPr>
      <p:pic>
        <p:nvPicPr>
          <p:cNvPr id="6" name="Picture 5" descr="A white clouds in blue sky&#10;&#10;Description automatically generated">
            <a:extLst>
              <a:ext uri="{FF2B5EF4-FFF2-40B4-BE49-F238E27FC236}">
                <a16:creationId xmlns:a16="http://schemas.microsoft.com/office/drawing/2014/main" id="{FFB18956-6017-EC41-1E87-D1FCD4773D42}"/>
              </a:ext>
            </a:extLst>
          </p:cNvPr>
          <p:cNvPicPr>
            <a:picLocks noChangeAspect="1"/>
          </p:cNvPicPr>
          <p:nvPr/>
        </p:nvPicPr>
        <p:blipFill>
          <a:blip r:embed="rId3"/>
          <a:stretch>
            <a:fillRect/>
          </a:stretch>
        </p:blipFill>
        <p:spPr>
          <a:xfrm>
            <a:off x="0" y="-141069"/>
            <a:ext cx="14630400" cy="8511737"/>
          </a:xfrm>
          <a:prstGeom prst="rect">
            <a:avLst/>
          </a:prstGeom>
        </p:spPr>
      </p:pic>
      <p:sp>
        <p:nvSpPr>
          <p:cNvPr id="7" name="TextBox 6">
            <a:extLst>
              <a:ext uri="{FF2B5EF4-FFF2-40B4-BE49-F238E27FC236}">
                <a16:creationId xmlns:a16="http://schemas.microsoft.com/office/drawing/2014/main" id="{E7B5DC17-401D-DC1F-FBAC-B0E783AC1E35}"/>
              </a:ext>
            </a:extLst>
          </p:cNvPr>
          <p:cNvSpPr txBox="1"/>
          <p:nvPr/>
        </p:nvSpPr>
        <p:spPr>
          <a:xfrm>
            <a:off x="5018049" y="3349588"/>
            <a:ext cx="4795023" cy="1107996"/>
          </a:xfrm>
          <a:prstGeom prst="rect">
            <a:avLst/>
          </a:prstGeom>
          <a:noFill/>
        </p:spPr>
        <p:txBody>
          <a:bodyPr wrap="square" rtlCol="0">
            <a:spAutoFit/>
          </a:bodyPr>
          <a:lstStyle/>
          <a:p>
            <a:r>
              <a:rPr lang="en-IN" sz="6600" b="1" dirty="0"/>
              <a:t>Future Work</a:t>
            </a:r>
          </a:p>
        </p:txBody>
      </p:sp>
    </p:spTree>
    <p:extLst>
      <p:ext uri="{BB962C8B-B14F-4D97-AF65-F5344CB8AC3E}">
        <p14:creationId xmlns:p14="http://schemas.microsoft.com/office/powerpoint/2010/main" val="1517957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58373"/>
            <a:ext cx="3822815" cy="804604"/>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Future Work</a:t>
            </a:r>
            <a:endParaRPr lang="en-US" sz="4650" dirty="0"/>
          </a:p>
        </p:txBody>
      </p:sp>
      <p:sp>
        <p:nvSpPr>
          <p:cNvPr id="4" name="Text 1"/>
          <p:cNvSpPr/>
          <p:nvPr/>
        </p:nvSpPr>
        <p:spPr>
          <a:xfrm>
            <a:off x="927604" y="2429131"/>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We saw how the embedding (x + Node2Vec) performed the best consistently. This was possibly due to the different properties of atoms it was capable of encoding in a molecule. As an inspiration from this, we must try to include more aspects of molecules such as it’s 3D structure, optical activity etc. into our model.</a:t>
            </a:r>
            <a:endParaRPr lang="en-US" sz="1750" dirty="0"/>
          </a:p>
        </p:txBody>
      </p:sp>
      <p:sp>
        <p:nvSpPr>
          <p:cNvPr id="5" name="Text 2"/>
          <p:cNvSpPr/>
          <p:nvPr/>
        </p:nvSpPr>
        <p:spPr>
          <a:xfrm>
            <a:off x="927603" y="4662066"/>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GNN architectures might be modified as per the specific use of this problem statement, so that it is able to achieve better classification results.</a:t>
            </a:r>
            <a:endParaRPr lang="en-US" sz="1750" dirty="0"/>
          </a:p>
        </p:txBody>
      </p:sp>
      <p:sp>
        <p:nvSpPr>
          <p:cNvPr id="6" name="Text 2">
            <a:extLst>
              <a:ext uri="{FF2B5EF4-FFF2-40B4-BE49-F238E27FC236}">
                <a16:creationId xmlns:a16="http://schemas.microsoft.com/office/drawing/2014/main" id="{BA2DC129-B0AF-CB9B-651E-7CD4E528D687}"/>
              </a:ext>
            </a:extLst>
          </p:cNvPr>
          <p:cNvSpPr/>
          <p:nvPr/>
        </p:nvSpPr>
        <p:spPr>
          <a:xfrm>
            <a:off x="927604" y="6307820"/>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Finally, as </a:t>
            </a:r>
            <a:r>
              <a:rPr lang="en-US" sz="1750" dirty="0" err="1">
                <a:solidFill>
                  <a:srgbClr val="272525"/>
                </a:solidFill>
                <a:latin typeface="Inter" pitchFamily="34" charset="0"/>
                <a:ea typeface="Inter" pitchFamily="34" charset="-122"/>
                <a:cs typeface="Inter" pitchFamily="34" charset="-120"/>
              </a:rPr>
              <a:t>Clintox</a:t>
            </a:r>
            <a:r>
              <a:rPr lang="en-US" sz="1750" dirty="0">
                <a:solidFill>
                  <a:srgbClr val="272525"/>
                </a:solidFill>
                <a:latin typeface="Inter" pitchFamily="34" charset="0"/>
                <a:ea typeface="Inter" pitchFamily="34" charset="-122"/>
                <a:cs typeface="Inter" pitchFamily="34" charset="-120"/>
              </a:rPr>
              <a:t> dataset is an unbalanced dataset, so we must try to take it into account. Techniques such as SMOTE etc. can’t be applied here as a single molecule is represented by a matrix, not a vector. Specific methods might be developed to tackle this challenge.</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C158E-5501-CD53-4D8F-2994EF872213}"/>
            </a:ext>
          </a:extLst>
        </p:cNvPr>
        <p:cNvGrpSpPr/>
        <p:nvPr/>
      </p:nvGrpSpPr>
      <p:grpSpPr>
        <a:xfrm>
          <a:off x="0" y="0"/>
          <a:ext cx="0" cy="0"/>
          <a:chOff x="0" y="0"/>
          <a:chExt cx="0" cy="0"/>
        </a:xfrm>
      </p:grpSpPr>
      <p:pic>
        <p:nvPicPr>
          <p:cNvPr id="6" name="Picture 5" descr="A white clouds in blue sky&#10;&#10;Description automatically generated">
            <a:extLst>
              <a:ext uri="{FF2B5EF4-FFF2-40B4-BE49-F238E27FC236}">
                <a16:creationId xmlns:a16="http://schemas.microsoft.com/office/drawing/2014/main" id="{E95629A3-E4FE-0D70-BF3F-1DCD48376E07}"/>
              </a:ext>
            </a:extLst>
          </p:cNvPr>
          <p:cNvPicPr>
            <a:picLocks noChangeAspect="1"/>
          </p:cNvPicPr>
          <p:nvPr/>
        </p:nvPicPr>
        <p:blipFill>
          <a:blip r:embed="rId3"/>
          <a:stretch>
            <a:fillRect/>
          </a:stretch>
        </p:blipFill>
        <p:spPr>
          <a:xfrm>
            <a:off x="0" y="-141069"/>
            <a:ext cx="14630400" cy="8511737"/>
          </a:xfrm>
          <a:prstGeom prst="rect">
            <a:avLst/>
          </a:prstGeom>
        </p:spPr>
      </p:pic>
      <p:sp>
        <p:nvSpPr>
          <p:cNvPr id="7" name="TextBox 6">
            <a:extLst>
              <a:ext uri="{FF2B5EF4-FFF2-40B4-BE49-F238E27FC236}">
                <a16:creationId xmlns:a16="http://schemas.microsoft.com/office/drawing/2014/main" id="{F0278BE7-9BB7-9FC5-3C5E-38764A8F34D1}"/>
              </a:ext>
            </a:extLst>
          </p:cNvPr>
          <p:cNvSpPr txBox="1"/>
          <p:nvPr/>
        </p:nvSpPr>
        <p:spPr>
          <a:xfrm>
            <a:off x="5018049" y="3349588"/>
            <a:ext cx="4795023" cy="1107996"/>
          </a:xfrm>
          <a:prstGeom prst="rect">
            <a:avLst/>
          </a:prstGeom>
          <a:noFill/>
        </p:spPr>
        <p:txBody>
          <a:bodyPr wrap="square" rtlCol="0">
            <a:spAutoFit/>
          </a:bodyPr>
          <a:lstStyle/>
          <a:p>
            <a:r>
              <a:rPr lang="en-IN" sz="6600" b="1" dirty="0"/>
              <a:t>Thank You</a:t>
            </a:r>
          </a:p>
        </p:txBody>
      </p:sp>
    </p:spTree>
    <p:extLst>
      <p:ext uri="{BB962C8B-B14F-4D97-AF65-F5344CB8AC3E}">
        <p14:creationId xmlns:p14="http://schemas.microsoft.com/office/powerpoint/2010/main" val="1302244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626AD-A80E-9949-B4CF-DC64F16DF73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F16B7BE-EEBF-FF18-47DC-3465DC3D59C3}"/>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DDDA967F-CBC5-38C0-26EF-A9DB5922C7CA}"/>
              </a:ext>
            </a:extLst>
          </p:cNvPr>
          <p:cNvSpPr/>
          <p:nvPr/>
        </p:nvSpPr>
        <p:spPr>
          <a:xfrm>
            <a:off x="659976" y="595134"/>
            <a:ext cx="5978723" cy="744260"/>
          </a:xfrm>
          <a:prstGeom prst="rect">
            <a:avLst/>
          </a:prstGeom>
          <a:noFill/>
          <a:ln/>
        </p:spPr>
        <p:txBody>
          <a:bodyPr wrap="none" lIns="0" tIns="0" rIns="0" bIns="0" rtlCol="0" anchor="t"/>
          <a:lstStyle/>
          <a:p>
            <a:pPr marL="0" indent="0">
              <a:lnSpc>
                <a:spcPts val="5850"/>
              </a:lnSpc>
              <a:buNone/>
            </a:pPr>
            <a:r>
              <a:rPr lang="en-US" sz="4650" b="1" dirty="0"/>
              <a:t>Why GNNs?</a:t>
            </a:r>
          </a:p>
        </p:txBody>
      </p:sp>
      <p:pic>
        <p:nvPicPr>
          <p:cNvPr id="4" name="Image 1" descr="preencoded.png">
            <a:extLst>
              <a:ext uri="{FF2B5EF4-FFF2-40B4-BE49-F238E27FC236}">
                <a16:creationId xmlns:a16="http://schemas.microsoft.com/office/drawing/2014/main" id="{2C3488D0-AE2B-88F4-64E9-C48EC6C07F7F}"/>
              </a:ext>
            </a:extLst>
          </p:cNvPr>
          <p:cNvPicPr>
            <a:picLocks noChangeAspect="1"/>
          </p:cNvPicPr>
          <p:nvPr/>
        </p:nvPicPr>
        <p:blipFill>
          <a:blip r:embed="rId3"/>
          <a:stretch>
            <a:fillRect/>
          </a:stretch>
        </p:blipFill>
        <p:spPr>
          <a:xfrm>
            <a:off x="978755" y="1851963"/>
            <a:ext cx="1095494" cy="1752838"/>
          </a:xfrm>
          <a:prstGeom prst="rect">
            <a:avLst/>
          </a:prstGeom>
        </p:spPr>
      </p:pic>
      <p:sp>
        <p:nvSpPr>
          <p:cNvPr id="5" name="Text 1">
            <a:extLst>
              <a:ext uri="{FF2B5EF4-FFF2-40B4-BE49-F238E27FC236}">
                <a16:creationId xmlns:a16="http://schemas.microsoft.com/office/drawing/2014/main" id="{6753B20E-DC73-B1DD-6B8C-98A45EA65346}"/>
              </a:ext>
            </a:extLst>
          </p:cNvPr>
          <p:cNvSpPr/>
          <p:nvPr/>
        </p:nvSpPr>
        <p:spPr>
          <a:xfrm>
            <a:off x="2402861" y="2071038"/>
            <a:ext cx="3097054" cy="359331"/>
          </a:xfrm>
          <a:prstGeom prst="rect">
            <a:avLst/>
          </a:prstGeom>
          <a:noFill/>
          <a:ln/>
        </p:spPr>
        <p:txBody>
          <a:bodyPr wrap="none" lIns="0" tIns="0" rIns="0" bIns="0" rtlCol="0" anchor="t"/>
          <a:lstStyle/>
          <a:p>
            <a:pPr marL="0" indent="0" algn="l">
              <a:lnSpc>
                <a:spcPts val="2800"/>
              </a:lnSpc>
              <a:buNone/>
            </a:pPr>
            <a:r>
              <a:rPr lang="en-US" sz="2800" b="1" dirty="0">
                <a:latin typeface="Calibri (Body)"/>
              </a:rPr>
              <a:t>Standard ML and DL methods fail</a:t>
            </a:r>
          </a:p>
        </p:txBody>
      </p:sp>
      <p:sp>
        <p:nvSpPr>
          <p:cNvPr id="6" name="Text 2">
            <a:extLst>
              <a:ext uri="{FF2B5EF4-FFF2-40B4-BE49-F238E27FC236}">
                <a16:creationId xmlns:a16="http://schemas.microsoft.com/office/drawing/2014/main" id="{B7EC5625-B783-5F00-ABF4-0BA7AEC93D0E}"/>
              </a:ext>
            </a:extLst>
          </p:cNvPr>
          <p:cNvSpPr/>
          <p:nvPr/>
        </p:nvSpPr>
        <p:spPr>
          <a:xfrm>
            <a:off x="2402860" y="2561812"/>
            <a:ext cx="6395451" cy="1126847"/>
          </a:xfrm>
          <a:prstGeom prst="rect">
            <a:avLst/>
          </a:prstGeom>
          <a:noFill/>
          <a:ln/>
        </p:spPr>
        <p:txBody>
          <a:bodyPr wrap="square" lIns="0" tIns="0" rIns="0" bIns="0" rtlCol="0" anchor="t"/>
          <a:lstStyle/>
          <a:p>
            <a:pPr marL="0" indent="0" algn="l">
              <a:lnSpc>
                <a:spcPts val="2750"/>
              </a:lnSpc>
              <a:buNone/>
            </a:pPr>
            <a:endParaRPr lang="en-US" sz="2000" dirty="0"/>
          </a:p>
        </p:txBody>
      </p:sp>
      <p:pic>
        <p:nvPicPr>
          <p:cNvPr id="7" name="Image 2" descr="preencoded.png">
            <a:extLst>
              <a:ext uri="{FF2B5EF4-FFF2-40B4-BE49-F238E27FC236}">
                <a16:creationId xmlns:a16="http://schemas.microsoft.com/office/drawing/2014/main" id="{AB3B7E8D-8A2D-8CDC-519E-8DC00C03E988}"/>
              </a:ext>
            </a:extLst>
          </p:cNvPr>
          <p:cNvPicPr>
            <a:picLocks noChangeAspect="1"/>
          </p:cNvPicPr>
          <p:nvPr/>
        </p:nvPicPr>
        <p:blipFill>
          <a:blip r:embed="rId4"/>
          <a:stretch>
            <a:fillRect/>
          </a:stretch>
        </p:blipFill>
        <p:spPr>
          <a:xfrm>
            <a:off x="978755" y="4481220"/>
            <a:ext cx="1095494" cy="1752838"/>
          </a:xfrm>
          <a:prstGeom prst="rect">
            <a:avLst/>
          </a:prstGeom>
        </p:spPr>
      </p:pic>
      <p:sp>
        <p:nvSpPr>
          <p:cNvPr id="8" name="Text 3">
            <a:extLst>
              <a:ext uri="{FF2B5EF4-FFF2-40B4-BE49-F238E27FC236}">
                <a16:creationId xmlns:a16="http://schemas.microsoft.com/office/drawing/2014/main" id="{C671B901-8565-76A0-5378-9C2EDA596F8F}"/>
              </a:ext>
            </a:extLst>
          </p:cNvPr>
          <p:cNvSpPr/>
          <p:nvPr/>
        </p:nvSpPr>
        <p:spPr>
          <a:xfrm>
            <a:off x="2402861" y="4764271"/>
            <a:ext cx="2875836" cy="359331"/>
          </a:xfrm>
          <a:prstGeom prst="rect">
            <a:avLst/>
          </a:prstGeom>
          <a:noFill/>
          <a:ln/>
        </p:spPr>
        <p:txBody>
          <a:bodyPr wrap="none" lIns="0" tIns="0" rIns="0" bIns="0" rtlCol="0" anchor="t"/>
          <a:lstStyle/>
          <a:p>
            <a:pPr marL="0" indent="0" algn="l">
              <a:lnSpc>
                <a:spcPts val="2800"/>
              </a:lnSpc>
              <a:buNone/>
            </a:pPr>
            <a:r>
              <a:rPr lang="en-US" sz="2800" b="1" dirty="0">
                <a:latin typeface="Calibri (Body)"/>
              </a:rPr>
              <a:t>Incorporate the structure</a:t>
            </a:r>
          </a:p>
        </p:txBody>
      </p:sp>
      <p:sp>
        <p:nvSpPr>
          <p:cNvPr id="9" name="Text 4">
            <a:extLst>
              <a:ext uri="{FF2B5EF4-FFF2-40B4-BE49-F238E27FC236}">
                <a16:creationId xmlns:a16="http://schemas.microsoft.com/office/drawing/2014/main" id="{68E8FCB9-1B28-2C21-1B5D-65EA006EC03B}"/>
              </a:ext>
            </a:extLst>
          </p:cNvPr>
          <p:cNvSpPr/>
          <p:nvPr/>
        </p:nvSpPr>
        <p:spPr>
          <a:xfrm>
            <a:off x="2402861" y="5191070"/>
            <a:ext cx="6186130" cy="701040"/>
          </a:xfrm>
          <a:prstGeom prst="rect">
            <a:avLst/>
          </a:prstGeom>
          <a:noFill/>
          <a:ln/>
        </p:spPr>
        <p:txBody>
          <a:bodyPr wrap="square" lIns="0" tIns="0" rIns="0" bIns="0" rtlCol="0" anchor="t"/>
          <a:lstStyle/>
          <a:p>
            <a:pPr marL="0" indent="0" algn="l">
              <a:lnSpc>
                <a:spcPts val="2750"/>
              </a:lnSpc>
              <a:buNone/>
            </a:pPr>
            <a:r>
              <a:rPr lang="en-US" sz="2000" dirty="0"/>
              <a:t>The reason behind this is that GNN architectures can incorporate the complex architecture of graph data which is not possible with traditional ML and DL models.</a:t>
            </a:r>
          </a:p>
        </p:txBody>
      </p:sp>
      <p:sp>
        <p:nvSpPr>
          <p:cNvPr id="10" name="Text 4">
            <a:extLst>
              <a:ext uri="{FF2B5EF4-FFF2-40B4-BE49-F238E27FC236}">
                <a16:creationId xmlns:a16="http://schemas.microsoft.com/office/drawing/2014/main" id="{23E4E727-4B8A-9D2C-D5DE-F622D5E15A0E}"/>
              </a:ext>
            </a:extLst>
          </p:cNvPr>
          <p:cNvSpPr/>
          <p:nvPr/>
        </p:nvSpPr>
        <p:spPr>
          <a:xfrm>
            <a:off x="2419938" y="2494344"/>
            <a:ext cx="6186130" cy="701040"/>
          </a:xfrm>
          <a:prstGeom prst="rect">
            <a:avLst/>
          </a:prstGeom>
          <a:noFill/>
          <a:ln/>
        </p:spPr>
        <p:txBody>
          <a:bodyPr wrap="square" lIns="0" tIns="0" rIns="0" bIns="0" rtlCol="0" anchor="t"/>
          <a:lstStyle/>
          <a:p>
            <a:pPr marL="0" indent="0" algn="l">
              <a:lnSpc>
                <a:spcPts val="2750"/>
              </a:lnSpc>
              <a:buNone/>
            </a:pPr>
            <a:r>
              <a:rPr lang="en-US" sz="2000" dirty="0"/>
              <a:t>It has been shown that using standard ML and DL models for graph datasets like this always performs worse than using GNNs</a:t>
            </a:r>
          </a:p>
        </p:txBody>
      </p:sp>
    </p:spTree>
    <p:extLst>
      <p:ext uri="{BB962C8B-B14F-4D97-AF65-F5344CB8AC3E}">
        <p14:creationId xmlns:p14="http://schemas.microsoft.com/office/powerpoint/2010/main" val="3461334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clouds in blue sky&#10;&#10;Description automatically generated">
            <a:extLst>
              <a:ext uri="{FF2B5EF4-FFF2-40B4-BE49-F238E27FC236}">
                <a16:creationId xmlns:a16="http://schemas.microsoft.com/office/drawing/2014/main" id="{6136F7D3-669D-DE60-FF39-49D2122625E3}"/>
              </a:ext>
            </a:extLst>
          </p:cNvPr>
          <p:cNvPicPr>
            <a:picLocks noChangeAspect="1"/>
          </p:cNvPicPr>
          <p:nvPr/>
        </p:nvPicPr>
        <p:blipFill>
          <a:blip r:embed="rId3"/>
          <a:stretch>
            <a:fillRect/>
          </a:stretch>
        </p:blipFill>
        <p:spPr>
          <a:xfrm>
            <a:off x="0" y="-141069"/>
            <a:ext cx="14630400" cy="8511737"/>
          </a:xfrm>
          <a:prstGeom prst="rect">
            <a:avLst/>
          </a:prstGeom>
        </p:spPr>
      </p:pic>
      <p:sp>
        <p:nvSpPr>
          <p:cNvPr id="7" name="TextBox 6">
            <a:extLst>
              <a:ext uri="{FF2B5EF4-FFF2-40B4-BE49-F238E27FC236}">
                <a16:creationId xmlns:a16="http://schemas.microsoft.com/office/drawing/2014/main" id="{92B83876-3609-597A-5777-CBF8D569DC11}"/>
              </a:ext>
            </a:extLst>
          </p:cNvPr>
          <p:cNvSpPr txBox="1"/>
          <p:nvPr/>
        </p:nvSpPr>
        <p:spPr>
          <a:xfrm>
            <a:off x="5084956" y="3472054"/>
            <a:ext cx="4382429" cy="1107996"/>
          </a:xfrm>
          <a:prstGeom prst="rect">
            <a:avLst/>
          </a:prstGeom>
          <a:noFill/>
        </p:spPr>
        <p:txBody>
          <a:bodyPr wrap="square" rtlCol="0">
            <a:spAutoFit/>
          </a:bodyPr>
          <a:lstStyle/>
          <a:p>
            <a:r>
              <a:rPr lang="en-IN" sz="6600" b="1" dirty="0"/>
              <a:t>The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884034" y="0"/>
            <a:ext cx="4746365" cy="8229600"/>
          </a:xfrm>
          <a:prstGeom prst="rect">
            <a:avLst/>
          </a:prstGeom>
        </p:spPr>
      </p:pic>
      <p:sp>
        <p:nvSpPr>
          <p:cNvPr id="3" name="Text 0"/>
          <p:cNvSpPr/>
          <p:nvPr/>
        </p:nvSpPr>
        <p:spPr>
          <a:xfrm>
            <a:off x="548463" y="198590"/>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The ClinTox Dataset</a:t>
            </a:r>
            <a:endParaRPr lang="en-US" sz="4650" dirty="0"/>
          </a:p>
        </p:txBody>
      </p:sp>
      <p:sp>
        <p:nvSpPr>
          <p:cNvPr id="4" name="Text 1"/>
          <p:cNvSpPr/>
          <p:nvPr/>
        </p:nvSpPr>
        <p:spPr>
          <a:xfrm>
            <a:off x="548463" y="1283011"/>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ClinTox dataset, part of the MoleculeNet collection, is a valuable resource for drug toxicity research. This dataset contains 1,480 drug compounds, </a:t>
            </a:r>
            <a:r>
              <a:rPr lang="en-US" sz="1750" b="1" dirty="0">
                <a:solidFill>
                  <a:srgbClr val="FF0000"/>
                </a:solidFill>
                <a:latin typeface="Inter" pitchFamily="34" charset="0"/>
                <a:ea typeface="Inter" pitchFamily="34" charset="-122"/>
                <a:cs typeface="Inter" pitchFamily="34" charset="-120"/>
              </a:rPr>
              <a:t>each represented as a graph structure</a:t>
            </a:r>
            <a:r>
              <a:rPr lang="en-US" sz="1750" dirty="0">
                <a:solidFill>
                  <a:srgbClr val="272525"/>
                </a:solidFill>
                <a:latin typeface="Inter" pitchFamily="34" charset="0"/>
                <a:ea typeface="Inter" pitchFamily="34" charset="-122"/>
                <a:cs typeface="Inter" pitchFamily="34" charset="-120"/>
              </a:rPr>
              <a:t>, with atoms as nodes and bonds as edges. The dataset includes two main classification tasks:</a:t>
            </a:r>
            <a:endParaRPr lang="en-US" sz="1750" dirty="0"/>
          </a:p>
        </p:txBody>
      </p:sp>
      <p:sp>
        <p:nvSpPr>
          <p:cNvPr id="5" name="Shape 2"/>
          <p:cNvSpPr/>
          <p:nvPr/>
        </p:nvSpPr>
        <p:spPr>
          <a:xfrm>
            <a:off x="548463" y="3607826"/>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6" name="Text 3"/>
          <p:cNvSpPr/>
          <p:nvPr/>
        </p:nvSpPr>
        <p:spPr>
          <a:xfrm>
            <a:off x="727176" y="3684264"/>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7" name="Text 4"/>
          <p:cNvSpPr/>
          <p:nvPr/>
        </p:nvSpPr>
        <p:spPr>
          <a:xfrm>
            <a:off x="1285579" y="3607826"/>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Clinical Toxicity</a:t>
            </a:r>
            <a:endParaRPr lang="en-US" sz="2300" dirty="0"/>
          </a:p>
        </p:txBody>
      </p:sp>
      <p:sp>
        <p:nvSpPr>
          <p:cNvPr id="8" name="Text 5"/>
          <p:cNvSpPr/>
          <p:nvPr/>
        </p:nvSpPr>
        <p:spPr>
          <a:xfrm>
            <a:off x="1285579" y="411598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Classifies drugs as either toxic or non-toxic, providing insights into potential adverse effects on human health.</a:t>
            </a:r>
            <a:endParaRPr lang="en-US" sz="1750" dirty="0"/>
          </a:p>
        </p:txBody>
      </p:sp>
      <p:sp>
        <p:nvSpPr>
          <p:cNvPr id="9" name="Shape 6"/>
          <p:cNvSpPr/>
          <p:nvPr/>
        </p:nvSpPr>
        <p:spPr>
          <a:xfrm>
            <a:off x="4440140" y="3607826"/>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10" name="Text 7"/>
          <p:cNvSpPr/>
          <p:nvPr/>
        </p:nvSpPr>
        <p:spPr>
          <a:xfrm>
            <a:off x="4593968" y="3684264"/>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1" name="Text 8"/>
          <p:cNvSpPr/>
          <p:nvPr/>
        </p:nvSpPr>
        <p:spPr>
          <a:xfrm>
            <a:off x="5177256" y="3607826"/>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FDA Approval Status</a:t>
            </a:r>
            <a:endParaRPr lang="en-US" sz="2300" dirty="0"/>
          </a:p>
        </p:txBody>
      </p:sp>
      <p:sp>
        <p:nvSpPr>
          <p:cNvPr id="12" name="Text 9"/>
          <p:cNvSpPr/>
          <p:nvPr/>
        </p:nvSpPr>
        <p:spPr>
          <a:xfrm>
            <a:off x="5177256" y="4115984"/>
            <a:ext cx="2927747" cy="254031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Labels drugs as either approved or not approved by the Food and Drug Administration (FDA), reflecting regulatory decisions based on safety and efficacy.</a:t>
            </a:r>
            <a:endParaRPr lang="en-US" sz="1750" dirty="0"/>
          </a:p>
        </p:txBody>
      </p:sp>
      <p:sp>
        <p:nvSpPr>
          <p:cNvPr id="13" name="TextBox 12">
            <a:extLst>
              <a:ext uri="{FF2B5EF4-FFF2-40B4-BE49-F238E27FC236}">
                <a16:creationId xmlns:a16="http://schemas.microsoft.com/office/drawing/2014/main" id="{FD1E573D-5BD1-7940-130C-629326654DD4}"/>
              </a:ext>
            </a:extLst>
          </p:cNvPr>
          <p:cNvSpPr txBox="1"/>
          <p:nvPr/>
        </p:nvSpPr>
        <p:spPr>
          <a:xfrm>
            <a:off x="323963" y="7099135"/>
            <a:ext cx="12634332" cy="923330"/>
          </a:xfrm>
          <a:prstGeom prst="rect">
            <a:avLst/>
          </a:prstGeom>
          <a:noFill/>
        </p:spPr>
        <p:txBody>
          <a:bodyPr wrap="square" rtlCol="0">
            <a:spAutoFit/>
          </a:bodyPr>
          <a:lstStyle/>
          <a:p>
            <a:r>
              <a:rPr lang="en-IN" b="1" dirty="0">
                <a:latin typeface="Inter" panose="020B0604020202020204" charset="0"/>
                <a:ea typeface="Inter" panose="020B0604020202020204" charset="0"/>
              </a:rPr>
              <a:t>NOTE:-</a:t>
            </a:r>
          </a:p>
          <a:p>
            <a:pPr marL="285750" indent="-285750">
              <a:buFont typeface="Arial" panose="020B0604020202020204" pitchFamily="34" charset="0"/>
              <a:buChar char="•"/>
            </a:pPr>
            <a:r>
              <a:rPr lang="en-IN" b="1" dirty="0">
                <a:latin typeface="Inter" panose="020B0604020202020204" charset="0"/>
                <a:ea typeface="Inter" panose="020B0604020202020204" charset="0"/>
              </a:rPr>
              <a:t>Among the 1480 drugs, there are 18 drugs that are toxic but still approved by FDA</a:t>
            </a:r>
          </a:p>
          <a:p>
            <a:pPr marL="285750" indent="-285750">
              <a:buFont typeface="Arial" panose="020B0604020202020204" pitchFamily="34" charset="0"/>
              <a:buChar char="•"/>
            </a:pPr>
            <a:r>
              <a:rPr lang="en-IN" b="1" dirty="0">
                <a:latin typeface="Inter" panose="020B0604020202020204" charset="0"/>
                <a:ea typeface="Inter" panose="020B0604020202020204" charset="0"/>
              </a:rPr>
              <a:t>But there are </a:t>
            </a:r>
            <a:r>
              <a:rPr lang="en-IN" b="1" dirty="0">
                <a:solidFill>
                  <a:srgbClr val="FF0000"/>
                </a:solidFill>
                <a:latin typeface="Inter" panose="020B0604020202020204" charset="0"/>
                <a:ea typeface="Inter" panose="020B0604020202020204" charset="0"/>
              </a:rPr>
              <a:t>no such drugs</a:t>
            </a:r>
            <a:r>
              <a:rPr lang="en-IN" b="1" dirty="0">
                <a:latin typeface="Inter" panose="020B0604020202020204" charset="0"/>
                <a:ea typeface="Inter" panose="020B0604020202020204" charset="0"/>
              </a:rPr>
              <a:t> that are non-toxic, still </a:t>
            </a:r>
            <a:r>
              <a:rPr lang="en-IN" b="1" dirty="0">
                <a:solidFill>
                  <a:srgbClr val="FF0000"/>
                </a:solidFill>
                <a:latin typeface="Inter" panose="020B0604020202020204" charset="0"/>
                <a:ea typeface="Inter" panose="020B0604020202020204" charset="0"/>
              </a:rPr>
              <a:t>NOT</a:t>
            </a:r>
            <a:r>
              <a:rPr lang="en-IN" b="1" dirty="0">
                <a:latin typeface="Inter" panose="020B0604020202020204" charset="0"/>
                <a:ea typeface="Inter" panose="020B0604020202020204" charset="0"/>
              </a:rPr>
              <a:t> approved by FDA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data type&#10;&#10;Description automatically generated">
            <a:extLst>
              <a:ext uri="{FF2B5EF4-FFF2-40B4-BE49-F238E27FC236}">
                <a16:creationId xmlns:a16="http://schemas.microsoft.com/office/drawing/2014/main" id="{B0033B8C-BC1D-8889-B1CC-6318BA03B80A}"/>
              </a:ext>
            </a:extLst>
          </p:cNvPr>
          <p:cNvPicPr>
            <a:picLocks noChangeAspect="1"/>
          </p:cNvPicPr>
          <p:nvPr/>
        </p:nvPicPr>
        <p:blipFill>
          <a:blip r:embed="rId2"/>
          <a:stretch>
            <a:fillRect/>
          </a:stretch>
        </p:blipFill>
        <p:spPr>
          <a:xfrm>
            <a:off x="792978" y="772160"/>
            <a:ext cx="13044442" cy="6685278"/>
          </a:xfrm>
          <a:prstGeom prst="rect">
            <a:avLst/>
          </a:prstGeom>
          <a:ln>
            <a:noFill/>
          </a:ln>
        </p:spPr>
      </p:pic>
      <p:sp>
        <p:nvSpPr>
          <p:cNvPr id="4" name="Rectangle 3">
            <a:extLst>
              <a:ext uri="{FF2B5EF4-FFF2-40B4-BE49-F238E27FC236}">
                <a16:creationId xmlns:a16="http://schemas.microsoft.com/office/drawing/2014/main" id="{F738F53F-C99B-8540-29ED-A8974D93A7D3}"/>
              </a:ext>
            </a:extLst>
          </p:cNvPr>
          <p:cNvSpPr/>
          <p:nvPr/>
        </p:nvSpPr>
        <p:spPr>
          <a:xfrm>
            <a:off x="1460810" y="6858000"/>
            <a:ext cx="11898351" cy="480601"/>
          </a:xfrm>
          <a:prstGeom prst="rect">
            <a:avLst/>
          </a:prstGeom>
          <a:noFill/>
          <a:ln w="698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88601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D91F5-13AA-9A2B-AB0A-CB0B0CABED64}"/>
              </a:ext>
            </a:extLst>
          </p:cNvPr>
          <p:cNvPicPr>
            <a:picLocks noChangeAspect="1"/>
          </p:cNvPicPr>
          <p:nvPr/>
        </p:nvPicPr>
        <p:blipFill>
          <a:blip r:embed="rId2"/>
          <a:stretch>
            <a:fillRect/>
          </a:stretch>
        </p:blipFill>
        <p:spPr>
          <a:xfrm>
            <a:off x="772160" y="826922"/>
            <a:ext cx="13086079" cy="6575753"/>
          </a:xfrm>
          <a:prstGeom prst="rect">
            <a:avLst/>
          </a:prstGeom>
        </p:spPr>
      </p:pic>
      <p:sp>
        <p:nvSpPr>
          <p:cNvPr id="4" name="TextBox 3">
            <a:extLst>
              <a:ext uri="{FF2B5EF4-FFF2-40B4-BE49-F238E27FC236}">
                <a16:creationId xmlns:a16="http://schemas.microsoft.com/office/drawing/2014/main" id="{119339ED-B5E7-26AF-2053-F3A0EC7D9336}"/>
              </a:ext>
            </a:extLst>
          </p:cNvPr>
          <p:cNvSpPr txBox="1"/>
          <p:nvPr/>
        </p:nvSpPr>
        <p:spPr>
          <a:xfrm>
            <a:off x="3289610" y="7203688"/>
            <a:ext cx="7973122" cy="461665"/>
          </a:xfrm>
          <a:prstGeom prst="rect">
            <a:avLst/>
          </a:prstGeom>
          <a:noFill/>
        </p:spPr>
        <p:txBody>
          <a:bodyPr wrap="square" rtlCol="0">
            <a:spAutoFit/>
          </a:bodyPr>
          <a:lstStyle/>
          <a:p>
            <a:r>
              <a:rPr lang="en-IN" sz="2400" b="1" i="0" dirty="0">
                <a:effectLst/>
                <a:latin typeface="Inter" panose="020B0604020202020204" charset="0"/>
                <a:ea typeface="Inter" panose="020B0604020202020204" charset="0"/>
              </a:rPr>
              <a:t>C[NH+]1CCN(CC1)CCCN2c3ccccc3Sc4c2cc(cc4)Cl</a:t>
            </a:r>
            <a:endParaRPr lang="en-IN" sz="2400" b="1" dirty="0">
              <a:latin typeface="Inter" panose="020B0604020202020204" charset="0"/>
              <a:ea typeface="Inter" panose="020B0604020202020204" charset="0"/>
            </a:endParaRPr>
          </a:p>
        </p:txBody>
      </p:sp>
    </p:spTree>
    <p:extLst>
      <p:ext uri="{BB962C8B-B14F-4D97-AF65-F5344CB8AC3E}">
        <p14:creationId xmlns:p14="http://schemas.microsoft.com/office/powerpoint/2010/main" val="1586551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8C32AA-A2C6-7684-3282-961A156194A7}"/>
              </a:ext>
            </a:extLst>
          </p:cNvPr>
          <p:cNvPicPr>
            <a:picLocks noChangeAspect="1"/>
          </p:cNvPicPr>
          <p:nvPr/>
        </p:nvPicPr>
        <p:blipFill>
          <a:blip r:embed="rId2"/>
          <a:stretch>
            <a:fillRect/>
          </a:stretch>
        </p:blipFill>
        <p:spPr>
          <a:xfrm>
            <a:off x="772160" y="826922"/>
            <a:ext cx="13086079" cy="6575753"/>
          </a:xfrm>
          <a:prstGeom prst="rect">
            <a:avLst/>
          </a:prstGeom>
        </p:spPr>
      </p:pic>
      <p:sp>
        <p:nvSpPr>
          <p:cNvPr id="4" name="TextBox 3">
            <a:extLst>
              <a:ext uri="{FF2B5EF4-FFF2-40B4-BE49-F238E27FC236}">
                <a16:creationId xmlns:a16="http://schemas.microsoft.com/office/drawing/2014/main" id="{D47C5D80-DAFD-5CD7-4052-5E5FB590D906}"/>
              </a:ext>
            </a:extLst>
          </p:cNvPr>
          <p:cNvSpPr txBox="1"/>
          <p:nvPr/>
        </p:nvSpPr>
        <p:spPr>
          <a:xfrm>
            <a:off x="4204010" y="7203688"/>
            <a:ext cx="6233531" cy="461665"/>
          </a:xfrm>
          <a:prstGeom prst="rect">
            <a:avLst/>
          </a:prstGeom>
          <a:noFill/>
        </p:spPr>
        <p:txBody>
          <a:bodyPr wrap="square" rtlCol="0">
            <a:spAutoFit/>
          </a:bodyPr>
          <a:lstStyle/>
          <a:p>
            <a:r>
              <a:rPr lang="pt-BR" sz="2400" b="1" i="0" dirty="0">
                <a:effectLst/>
                <a:latin typeface="Inter" panose="020B0604020202020204" charset="0"/>
                <a:ea typeface="Inter" panose="020B0604020202020204" charset="0"/>
              </a:rPr>
              <a:t>CCC[NH+](CCC)CCc1cccc2c1CC(=O)N2</a:t>
            </a:r>
            <a:endParaRPr lang="en-IN" sz="2400" b="1" dirty="0">
              <a:latin typeface="Inter" panose="020B0604020202020204" charset="0"/>
              <a:ea typeface="Inter" panose="020B0604020202020204" charset="0"/>
            </a:endParaRPr>
          </a:p>
        </p:txBody>
      </p:sp>
    </p:spTree>
    <p:extLst>
      <p:ext uri="{BB962C8B-B14F-4D97-AF65-F5344CB8AC3E}">
        <p14:creationId xmlns:p14="http://schemas.microsoft.com/office/powerpoint/2010/main" val="723459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222</TotalTime>
  <Words>2189</Words>
  <Application>Microsoft Office PowerPoint</Application>
  <PresentationFormat>Custom</PresentationFormat>
  <Paragraphs>352</Paragraphs>
  <Slides>36</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Inter Bold</vt:lpstr>
      <vt:lpstr>Inter</vt:lpstr>
      <vt:lpstr>Arial</vt:lpstr>
      <vt:lpstr>Petrona Bold</vt:lpstr>
      <vt:lpstr>Calibri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Saranya Pal</cp:lastModifiedBy>
  <cp:revision>29</cp:revision>
  <dcterms:created xsi:type="dcterms:W3CDTF">2024-11-12T21:55:52Z</dcterms:created>
  <dcterms:modified xsi:type="dcterms:W3CDTF">2024-11-14T05:08:23Z</dcterms:modified>
</cp:coreProperties>
</file>